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84DED-FF03-5443-9485-9225C4E954CE}" type="doc">
      <dgm:prSet loTypeId="urn:microsoft.com/office/officeart/2005/8/layout/pyramid4" loCatId="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31A297A-C57A-E44D-BF55-BB68C0D74CD5}">
      <dgm:prSet phldrT="[Text]" custT="1"/>
      <dgm:spPr/>
      <dgm:t>
        <a:bodyPr/>
        <a:lstStyle/>
        <a:p>
          <a:r>
            <a:rPr lang="en-US" sz="1600" dirty="0" smtClean="0"/>
            <a:t>Solutions Driven</a:t>
          </a:r>
        </a:p>
      </dgm:t>
    </dgm:pt>
    <dgm:pt modelId="{2083FA77-1B5B-8547-A336-D70EF72AC74B}" type="parTrans" cxnId="{04CA6284-94EF-2B4E-A3E0-3475DFE95B52}">
      <dgm:prSet/>
      <dgm:spPr/>
      <dgm:t>
        <a:bodyPr/>
        <a:lstStyle/>
        <a:p>
          <a:endParaRPr lang="en-US" sz="2000"/>
        </a:p>
      </dgm:t>
    </dgm:pt>
    <dgm:pt modelId="{63361826-6F48-D64C-9F33-7A9D95C28C24}" type="sibTrans" cxnId="{04CA6284-94EF-2B4E-A3E0-3475DFE95B52}">
      <dgm:prSet/>
      <dgm:spPr/>
      <dgm:t>
        <a:bodyPr/>
        <a:lstStyle/>
        <a:p>
          <a:endParaRPr lang="en-US" sz="2000"/>
        </a:p>
      </dgm:t>
    </dgm:pt>
    <dgm:pt modelId="{442A7339-31A9-8942-8426-92EA7248B866}">
      <dgm:prSet phldrT="[Text]" custT="1"/>
      <dgm:spPr/>
      <dgm:t>
        <a:bodyPr/>
        <a:lstStyle/>
        <a:p>
          <a:r>
            <a:rPr lang="en-US" sz="1600" dirty="0" smtClean="0"/>
            <a:t>Internal Strength</a:t>
          </a:r>
          <a:endParaRPr lang="en-US" sz="1600" dirty="0"/>
        </a:p>
      </dgm:t>
    </dgm:pt>
    <dgm:pt modelId="{45FA2CFD-9F53-1245-A708-13AD9DB47E11}" type="parTrans" cxnId="{B5941A2F-609D-454E-AB93-D1953F334314}">
      <dgm:prSet/>
      <dgm:spPr/>
      <dgm:t>
        <a:bodyPr/>
        <a:lstStyle/>
        <a:p>
          <a:endParaRPr lang="en-US" sz="2000"/>
        </a:p>
      </dgm:t>
    </dgm:pt>
    <dgm:pt modelId="{3639A0F5-9F44-8D48-98F3-0BE7185DED3D}" type="sibTrans" cxnId="{B5941A2F-609D-454E-AB93-D1953F334314}">
      <dgm:prSet/>
      <dgm:spPr/>
      <dgm:t>
        <a:bodyPr/>
        <a:lstStyle/>
        <a:p>
          <a:endParaRPr lang="en-US" sz="2000"/>
        </a:p>
      </dgm:t>
    </dgm:pt>
    <dgm:pt modelId="{C8451446-4928-2E4E-A9F3-3B76576D47C1}">
      <dgm:prSet phldrT="[Text]" custT="1"/>
      <dgm:spPr/>
      <dgm:t>
        <a:bodyPr/>
        <a:lstStyle/>
        <a:p>
          <a:r>
            <a:rPr lang="en-US" sz="1600" dirty="0" smtClean="0"/>
            <a:t>Strategic Partners</a:t>
          </a:r>
          <a:endParaRPr lang="en-US" sz="1600" dirty="0"/>
        </a:p>
      </dgm:t>
    </dgm:pt>
    <dgm:pt modelId="{0C2E592F-7114-7F43-8A6F-A2B5FD99F167}" type="parTrans" cxnId="{4DD241BD-1783-4A47-B62A-79DF2DCB4F87}">
      <dgm:prSet/>
      <dgm:spPr/>
      <dgm:t>
        <a:bodyPr/>
        <a:lstStyle/>
        <a:p>
          <a:endParaRPr lang="en-US" sz="2000"/>
        </a:p>
      </dgm:t>
    </dgm:pt>
    <dgm:pt modelId="{A95DC0AF-ED8C-3049-8DE1-F319BEEA7A64}" type="sibTrans" cxnId="{4DD241BD-1783-4A47-B62A-79DF2DCB4F87}">
      <dgm:prSet/>
      <dgm:spPr/>
      <dgm:t>
        <a:bodyPr/>
        <a:lstStyle/>
        <a:p>
          <a:endParaRPr lang="en-US" sz="2000"/>
        </a:p>
      </dgm:t>
    </dgm:pt>
    <dgm:pt modelId="{2A187214-CD61-0A45-AB04-9FC78AA49388}">
      <dgm:prSet phldrT="[Text]" custT="1"/>
      <dgm:spPr/>
      <dgm:t>
        <a:bodyPr/>
        <a:lstStyle/>
        <a:p>
          <a:r>
            <a:rPr lang="en-US" sz="1600" smtClean="0"/>
            <a:t>CLIENTS</a:t>
          </a:r>
          <a:endParaRPr lang="en-US" sz="1600" dirty="0"/>
        </a:p>
      </dgm:t>
    </dgm:pt>
    <dgm:pt modelId="{768C3385-4555-3640-8C67-EC5F64A9F319}" type="parTrans" cxnId="{45EF1198-F373-5544-ABB5-E3815EF23194}">
      <dgm:prSet/>
      <dgm:spPr/>
      <dgm:t>
        <a:bodyPr/>
        <a:lstStyle/>
        <a:p>
          <a:endParaRPr lang="en-US" sz="2000"/>
        </a:p>
      </dgm:t>
    </dgm:pt>
    <dgm:pt modelId="{E80D14E6-5082-C446-B0EB-FDDE581ECE47}" type="sibTrans" cxnId="{45EF1198-F373-5544-ABB5-E3815EF23194}">
      <dgm:prSet/>
      <dgm:spPr/>
      <dgm:t>
        <a:bodyPr/>
        <a:lstStyle/>
        <a:p>
          <a:endParaRPr lang="en-US" sz="2000"/>
        </a:p>
      </dgm:t>
    </dgm:pt>
    <dgm:pt modelId="{B243C89A-0A6B-474E-A946-CB7A4234BC87}" type="pres">
      <dgm:prSet presAssocID="{B3B84DED-FF03-5443-9485-9225C4E954C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C2867-780E-CD48-A165-902A65F1ACC6}" type="pres">
      <dgm:prSet presAssocID="{B3B84DED-FF03-5443-9485-9225C4E954C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97D9E-DF98-5D4D-8069-489EC3BFF906}" type="pres">
      <dgm:prSet presAssocID="{B3B84DED-FF03-5443-9485-9225C4E954C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8FC79-0BD1-1B45-B264-06DBEDD230AA}" type="pres">
      <dgm:prSet presAssocID="{B3B84DED-FF03-5443-9485-9225C4E954C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D327-751F-DA49-AE46-A3809CE160AC}" type="pres">
      <dgm:prSet presAssocID="{B3B84DED-FF03-5443-9485-9225C4E954C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AE7FF-E54D-42E7-B1B7-1EEC3F3AFDB3}" type="presOf" srcId="{2A187214-CD61-0A45-AB04-9FC78AA49388}" destId="{50E8FC79-0BD1-1B45-B264-06DBEDD230AA}" srcOrd="0" destOrd="0" presId="urn:microsoft.com/office/officeart/2005/8/layout/pyramid4"/>
    <dgm:cxn modelId="{F7877513-4110-48A9-9A1E-721BF7BAA46E}" type="presOf" srcId="{B3B84DED-FF03-5443-9485-9225C4E954CE}" destId="{B243C89A-0A6B-474E-A946-CB7A4234BC87}" srcOrd="0" destOrd="0" presId="urn:microsoft.com/office/officeart/2005/8/layout/pyramid4"/>
    <dgm:cxn modelId="{4DD241BD-1783-4A47-B62A-79DF2DCB4F87}" srcId="{B3B84DED-FF03-5443-9485-9225C4E954CE}" destId="{C8451446-4928-2E4E-A9F3-3B76576D47C1}" srcOrd="3" destOrd="0" parTransId="{0C2E592F-7114-7F43-8A6F-A2B5FD99F167}" sibTransId="{A95DC0AF-ED8C-3049-8DE1-F319BEEA7A64}"/>
    <dgm:cxn modelId="{04CA6284-94EF-2B4E-A3E0-3475DFE95B52}" srcId="{B3B84DED-FF03-5443-9485-9225C4E954CE}" destId="{831A297A-C57A-E44D-BF55-BB68C0D74CD5}" srcOrd="0" destOrd="0" parTransId="{2083FA77-1B5B-8547-A336-D70EF72AC74B}" sibTransId="{63361826-6F48-D64C-9F33-7A9D95C28C24}"/>
    <dgm:cxn modelId="{B5941A2F-609D-454E-AB93-D1953F334314}" srcId="{B3B84DED-FF03-5443-9485-9225C4E954CE}" destId="{442A7339-31A9-8942-8426-92EA7248B866}" srcOrd="1" destOrd="0" parTransId="{45FA2CFD-9F53-1245-A708-13AD9DB47E11}" sibTransId="{3639A0F5-9F44-8D48-98F3-0BE7185DED3D}"/>
    <dgm:cxn modelId="{9E2ED06E-31FF-48A2-B143-AF9BDCA284E2}" type="presOf" srcId="{442A7339-31A9-8942-8426-92EA7248B866}" destId="{43D97D9E-DF98-5D4D-8069-489EC3BFF906}" srcOrd="0" destOrd="0" presId="urn:microsoft.com/office/officeart/2005/8/layout/pyramid4"/>
    <dgm:cxn modelId="{C4F2C7B1-133C-4BFE-BAA4-AB2A250E609D}" type="presOf" srcId="{831A297A-C57A-E44D-BF55-BB68C0D74CD5}" destId="{E7FC2867-780E-CD48-A165-902A65F1ACC6}" srcOrd="0" destOrd="0" presId="urn:microsoft.com/office/officeart/2005/8/layout/pyramid4"/>
    <dgm:cxn modelId="{058B7960-027A-4BDB-9BBD-8D20F9E3AE45}" type="presOf" srcId="{C8451446-4928-2E4E-A9F3-3B76576D47C1}" destId="{CE40D327-751F-DA49-AE46-A3809CE160AC}" srcOrd="0" destOrd="0" presId="urn:microsoft.com/office/officeart/2005/8/layout/pyramid4"/>
    <dgm:cxn modelId="{45EF1198-F373-5544-ABB5-E3815EF23194}" srcId="{B3B84DED-FF03-5443-9485-9225C4E954CE}" destId="{2A187214-CD61-0A45-AB04-9FC78AA49388}" srcOrd="2" destOrd="0" parTransId="{768C3385-4555-3640-8C67-EC5F64A9F319}" sibTransId="{E80D14E6-5082-C446-B0EB-FDDE581ECE47}"/>
    <dgm:cxn modelId="{5364CC1C-CE03-48E1-96BE-A41AB7674EF4}" type="presParOf" srcId="{B243C89A-0A6B-474E-A946-CB7A4234BC87}" destId="{E7FC2867-780E-CD48-A165-902A65F1ACC6}" srcOrd="0" destOrd="0" presId="urn:microsoft.com/office/officeart/2005/8/layout/pyramid4"/>
    <dgm:cxn modelId="{25BF8167-5BAE-4D39-9793-106AF1F4FC9A}" type="presParOf" srcId="{B243C89A-0A6B-474E-A946-CB7A4234BC87}" destId="{43D97D9E-DF98-5D4D-8069-489EC3BFF906}" srcOrd="1" destOrd="0" presId="urn:microsoft.com/office/officeart/2005/8/layout/pyramid4"/>
    <dgm:cxn modelId="{91D1AABD-1A69-445D-B3C4-73A760F9F0BE}" type="presParOf" srcId="{B243C89A-0A6B-474E-A946-CB7A4234BC87}" destId="{50E8FC79-0BD1-1B45-B264-06DBEDD230AA}" srcOrd="2" destOrd="0" presId="urn:microsoft.com/office/officeart/2005/8/layout/pyramid4"/>
    <dgm:cxn modelId="{A9C67F51-20E0-4DB9-A254-F753C0CA9E73}" type="presParOf" srcId="{B243C89A-0A6B-474E-A946-CB7A4234BC87}" destId="{CE40D327-751F-DA49-AE46-A3809CE160A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C8C10-5366-8743-AAE5-E5964651AF22}" type="doc">
      <dgm:prSet loTypeId="urn:microsoft.com/office/officeart/2005/8/layout/radial6" loCatId="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5A7AEA9-F0A7-0640-9355-9EEC6D1A77F1}">
      <dgm:prSet phldrT="[Text]" custT="1"/>
      <dgm:spPr/>
      <dgm:t>
        <a:bodyPr/>
        <a:lstStyle/>
        <a:p>
          <a:r>
            <a:rPr lang="en-US" sz="2000" dirty="0" smtClean="0"/>
            <a:t>Client Needs</a:t>
          </a:r>
          <a:endParaRPr lang="en-US" sz="2000" dirty="0"/>
        </a:p>
      </dgm:t>
    </dgm:pt>
    <dgm:pt modelId="{6EB29D15-EC27-354F-BBFE-07642C0F412F}" type="parTrans" cxnId="{D5AA6153-A254-0441-B0D6-3B2C399DA34A}">
      <dgm:prSet/>
      <dgm:spPr/>
      <dgm:t>
        <a:bodyPr/>
        <a:lstStyle/>
        <a:p>
          <a:endParaRPr lang="en-US" sz="1200"/>
        </a:p>
      </dgm:t>
    </dgm:pt>
    <dgm:pt modelId="{6F02122E-2DCA-5B4D-9F36-91F28AF9E315}" type="sibTrans" cxnId="{D5AA6153-A254-0441-B0D6-3B2C399DA34A}">
      <dgm:prSet/>
      <dgm:spPr/>
      <dgm:t>
        <a:bodyPr/>
        <a:lstStyle/>
        <a:p>
          <a:endParaRPr lang="en-US" sz="1200"/>
        </a:p>
      </dgm:t>
    </dgm:pt>
    <dgm:pt modelId="{B0EB45CC-C21E-4E42-899E-BE62D6DE5BFD}">
      <dgm:prSet phldrT="[Text]" custT="1"/>
      <dgm:spPr/>
      <dgm:t>
        <a:bodyPr/>
        <a:lstStyle/>
        <a:p>
          <a:r>
            <a:rPr lang="en-US" sz="1050" dirty="0" smtClean="0"/>
            <a:t>Corporate/Strategic Solutions</a:t>
          </a:r>
          <a:endParaRPr lang="en-US" sz="1050" dirty="0"/>
        </a:p>
      </dgm:t>
    </dgm:pt>
    <dgm:pt modelId="{63ED295F-5AB8-DA44-8E12-86890F0C208A}" type="parTrans" cxnId="{282BB7F1-41A1-C542-B909-BA991A22C2FB}">
      <dgm:prSet/>
      <dgm:spPr/>
      <dgm:t>
        <a:bodyPr/>
        <a:lstStyle/>
        <a:p>
          <a:endParaRPr lang="en-US" sz="1200"/>
        </a:p>
      </dgm:t>
    </dgm:pt>
    <dgm:pt modelId="{4D9962CB-12E0-9B40-B47A-FA7C199317CB}" type="sibTrans" cxnId="{282BB7F1-41A1-C542-B909-BA991A22C2FB}">
      <dgm:prSet/>
      <dgm:spPr/>
      <dgm:t>
        <a:bodyPr/>
        <a:lstStyle/>
        <a:p>
          <a:endParaRPr lang="en-US" sz="1200"/>
        </a:p>
      </dgm:t>
    </dgm:pt>
    <dgm:pt modelId="{6AA106B7-3C11-FD4D-BA71-578D42E7F7A3}">
      <dgm:prSet phldrT="[Text]" custT="1"/>
      <dgm:spPr/>
      <dgm:t>
        <a:bodyPr/>
        <a:lstStyle/>
        <a:p>
          <a:r>
            <a:rPr lang="en-US" sz="1050" dirty="0" smtClean="0"/>
            <a:t>Operations Solutions</a:t>
          </a:r>
          <a:endParaRPr lang="en-US" sz="1050" dirty="0"/>
        </a:p>
      </dgm:t>
    </dgm:pt>
    <dgm:pt modelId="{E1CBDC75-15AC-754A-A330-1D6A6215326D}" type="parTrans" cxnId="{DA419118-266A-6C40-B462-2673884B6D32}">
      <dgm:prSet/>
      <dgm:spPr/>
      <dgm:t>
        <a:bodyPr/>
        <a:lstStyle/>
        <a:p>
          <a:endParaRPr lang="en-US" sz="1200"/>
        </a:p>
      </dgm:t>
    </dgm:pt>
    <dgm:pt modelId="{8BD09BFE-F5D9-134B-9C2E-8AC292623088}" type="sibTrans" cxnId="{DA419118-266A-6C40-B462-2673884B6D32}">
      <dgm:prSet/>
      <dgm:spPr/>
      <dgm:t>
        <a:bodyPr/>
        <a:lstStyle/>
        <a:p>
          <a:endParaRPr lang="en-US" sz="1200"/>
        </a:p>
      </dgm:t>
    </dgm:pt>
    <dgm:pt modelId="{3B34732B-4626-6C49-BDF6-E9736F829413}">
      <dgm:prSet phldrT="[Text]" custT="1"/>
      <dgm:spPr/>
      <dgm:t>
        <a:bodyPr/>
        <a:lstStyle/>
        <a:p>
          <a:r>
            <a:rPr lang="en-US" sz="1050" dirty="0" smtClean="0"/>
            <a:t>Product  </a:t>
          </a:r>
        </a:p>
        <a:p>
          <a:r>
            <a:rPr lang="en-US" sz="1050" dirty="0" smtClean="0"/>
            <a:t>&amp; Growth Solutions</a:t>
          </a:r>
          <a:endParaRPr lang="en-US" sz="1050" dirty="0"/>
        </a:p>
      </dgm:t>
    </dgm:pt>
    <dgm:pt modelId="{1D06A235-2CE0-5543-86E7-7483EF2AB174}" type="parTrans" cxnId="{1C43E01B-E4B4-6741-B664-04E2D076F925}">
      <dgm:prSet/>
      <dgm:spPr/>
      <dgm:t>
        <a:bodyPr/>
        <a:lstStyle/>
        <a:p>
          <a:endParaRPr lang="en-US" sz="1200"/>
        </a:p>
      </dgm:t>
    </dgm:pt>
    <dgm:pt modelId="{54467B8C-D5AA-6F47-AA7F-1F109A5BD65E}" type="sibTrans" cxnId="{1C43E01B-E4B4-6741-B664-04E2D076F925}">
      <dgm:prSet/>
      <dgm:spPr/>
      <dgm:t>
        <a:bodyPr/>
        <a:lstStyle/>
        <a:p>
          <a:endParaRPr lang="en-US" sz="1200"/>
        </a:p>
      </dgm:t>
    </dgm:pt>
    <dgm:pt modelId="{9B549AD9-5D1F-3C41-A9FD-791ACFFBB7C1}">
      <dgm:prSet phldrT="[Text]" custT="1"/>
      <dgm:spPr/>
      <dgm:t>
        <a:bodyPr/>
        <a:lstStyle/>
        <a:p>
          <a:r>
            <a:rPr lang="en-US" sz="1050" dirty="0" smtClean="0"/>
            <a:t>Corporate &amp; Personal Finance Solutions</a:t>
          </a:r>
          <a:endParaRPr lang="en-US" sz="1050" dirty="0"/>
        </a:p>
      </dgm:t>
    </dgm:pt>
    <dgm:pt modelId="{69CF534A-F403-C644-AC08-F853ADD83752}" type="parTrans" cxnId="{CF431216-4927-054C-B2B1-8B62A15ED49A}">
      <dgm:prSet/>
      <dgm:spPr/>
      <dgm:t>
        <a:bodyPr/>
        <a:lstStyle/>
        <a:p>
          <a:endParaRPr lang="en-US" sz="1200"/>
        </a:p>
      </dgm:t>
    </dgm:pt>
    <dgm:pt modelId="{D54550C0-8207-F543-B8C8-D44702241563}" type="sibTrans" cxnId="{CF431216-4927-054C-B2B1-8B62A15ED49A}">
      <dgm:prSet/>
      <dgm:spPr/>
      <dgm:t>
        <a:bodyPr/>
        <a:lstStyle/>
        <a:p>
          <a:endParaRPr lang="en-US" sz="1200"/>
        </a:p>
      </dgm:t>
    </dgm:pt>
    <dgm:pt modelId="{647D986C-2984-6E40-88C0-1AFDAE725A9B}">
      <dgm:prSet custT="1"/>
      <dgm:spPr/>
      <dgm:t>
        <a:bodyPr/>
        <a:lstStyle/>
        <a:p>
          <a:r>
            <a:rPr lang="en-US" sz="1050" dirty="0" smtClean="0"/>
            <a:t>HR Solutions</a:t>
          </a:r>
          <a:endParaRPr lang="en-US" sz="1050" dirty="0"/>
        </a:p>
      </dgm:t>
    </dgm:pt>
    <dgm:pt modelId="{F53CC8F9-ADA1-1244-920A-EE8B4C47A568}" type="parTrans" cxnId="{9B0D595C-828C-EC4E-985D-98C0C42D6334}">
      <dgm:prSet/>
      <dgm:spPr/>
      <dgm:t>
        <a:bodyPr/>
        <a:lstStyle/>
        <a:p>
          <a:endParaRPr lang="en-US" sz="1200"/>
        </a:p>
      </dgm:t>
    </dgm:pt>
    <dgm:pt modelId="{2C427A5A-8087-4C42-80AE-1FA52077B432}" type="sibTrans" cxnId="{9B0D595C-828C-EC4E-985D-98C0C42D6334}">
      <dgm:prSet/>
      <dgm:spPr/>
      <dgm:t>
        <a:bodyPr/>
        <a:lstStyle/>
        <a:p>
          <a:endParaRPr lang="en-US" sz="1200"/>
        </a:p>
      </dgm:t>
    </dgm:pt>
    <dgm:pt modelId="{AB6E1F49-787A-7340-9454-2A2C946D8C88}" type="pres">
      <dgm:prSet presAssocID="{80FC8C10-5366-8743-AAE5-E5964651AF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BEFE5-3618-2E40-9B69-9C38E43D46B5}" type="pres">
      <dgm:prSet presAssocID="{95A7AEA9-F0A7-0640-9355-9EEC6D1A77F1}" presName="centerShape" presStyleLbl="node0" presStyleIdx="0" presStyleCnt="1"/>
      <dgm:spPr/>
      <dgm:t>
        <a:bodyPr/>
        <a:lstStyle/>
        <a:p>
          <a:endParaRPr lang="en-US"/>
        </a:p>
      </dgm:t>
    </dgm:pt>
    <dgm:pt modelId="{53B6BB05-E8D2-EB45-AA53-B8B18DF1874A}" type="pres">
      <dgm:prSet presAssocID="{B0EB45CC-C21E-4E42-899E-BE62D6DE5B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A379B-F6A9-324D-905E-AAE2A91D67D0}" type="pres">
      <dgm:prSet presAssocID="{B0EB45CC-C21E-4E42-899E-BE62D6DE5BFD}" presName="dummy" presStyleCnt="0"/>
      <dgm:spPr/>
      <dgm:t>
        <a:bodyPr/>
        <a:lstStyle/>
        <a:p>
          <a:endParaRPr lang="en-US"/>
        </a:p>
      </dgm:t>
    </dgm:pt>
    <dgm:pt modelId="{B944CC83-0C97-A048-8A40-2F6F7048532A}" type="pres">
      <dgm:prSet presAssocID="{4D9962CB-12E0-9B40-B47A-FA7C199317C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A69C2C6-F462-3641-AE8E-485EAF3A2598}" type="pres">
      <dgm:prSet presAssocID="{6AA106B7-3C11-FD4D-BA71-578D42E7F7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EC819-FCAD-D64C-9C9F-4D16C580A4F6}" type="pres">
      <dgm:prSet presAssocID="{6AA106B7-3C11-FD4D-BA71-578D42E7F7A3}" presName="dummy" presStyleCnt="0"/>
      <dgm:spPr/>
      <dgm:t>
        <a:bodyPr/>
        <a:lstStyle/>
        <a:p>
          <a:endParaRPr lang="en-US"/>
        </a:p>
      </dgm:t>
    </dgm:pt>
    <dgm:pt modelId="{533F2842-8D1D-B144-BE68-6B2FA54A9BC7}" type="pres">
      <dgm:prSet presAssocID="{8BD09BFE-F5D9-134B-9C2E-8AC29262308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D773E17-FDC6-4C4C-B9D2-A962584B76FF}" type="pres">
      <dgm:prSet presAssocID="{647D986C-2984-6E40-88C0-1AFDAE725A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29E76-78D6-AD4A-9347-721CBC1EA4A1}" type="pres">
      <dgm:prSet presAssocID="{647D986C-2984-6E40-88C0-1AFDAE725A9B}" presName="dummy" presStyleCnt="0"/>
      <dgm:spPr/>
      <dgm:t>
        <a:bodyPr/>
        <a:lstStyle/>
        <a:p>
          <a:endParaRPr lang="en-US"/>
        </a:p>
      </dgm:t>
    </dgm:pt>
    <dgm:pt modelId="{3E84FB5D-7008-C64B-B46B-EA1E63FEA4E2}" type="pres">
      <dgm:prSet presAssocID="{2C427A5A-8087-4C42-80AE-1FA52077B43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88287C-BEB4-1441-844B-9AC0DCF06C64}" type="pres">
      <dgm:prSet presAssocID="{3B34732B-4626-6C49-BDF6-E9736F8294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AC226-EF0F-5E4D-ADB2-F19179ABDDF5}" type="pres">
      <dgm:prSet presAssocID="{3B34732B-4626-6C49-BDF6-E9736F829413}" presName="dummy" presStyleCnt="0"/>
      <dgm:spPr/>
      <dgm:t>
        <a:bodyPr/>
        <a:lstStyle/>
        <a:p>
          <a:endParaRPr lang="en-US"/>
        </a:p>
      </dgm:t>
    </dgm:pt>
    <dgm:pt modelId="{05C2A5C9-C85C-0344-8A39-DC5E0EF2C095}" type="pres">
      <dgm:prSet presAssocID="{54467B8C-D5AA-6F47-AA7F-1F109A5BD65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44C59A0-5EB8-9A4B-B513-101AD5916318}" type="pres">
      <dgm:prSet presAssocID="{9B549AD9-5D1F-3C41-A9FD-791ACFFBB7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03C19-9D6B-C34A-9234-E58CB7B94D8D}" type="pres">
      <dgm:prSet presAssocID="{9B549AD9-5D1F-3C41-A9FD-791ACFFBB7C1}" presName="dummy" presStyleCnt="0"/>
      <dgm:spPr/>
      <dgm:t>
        <a:bodyPr/>
        <a:lstStyle/>
        <a:p>
          <a:endParaRPr lang="en-US"/>
        </a:p>
      </dgm:t>
    </dgm:pt>
    <dgm:pt modelId="{29635E93-D7F8-EE44-8ECD-E7EC1ACE6F2F}" type="pres">
      <dgm:prSet presAssocID="{D54550C0-8207-F543-B8C8-D4470224156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1E46D84-FF00-4904-BFA6-AAE2A5E36FF4}" type="presOf" srcId="{8BD09BFE-F5D9-134B-9C2E-8AC292623088}" destId="{533F2842-8D1D-B144-BE68-6B2FA54A9BC7}" srcOrd="0" destOrd="0" presId="urn:microsoft.com/office/officeart/2005/8/layout/radial6"/>
    <dgm:cxn modelId="{3EAC9D54-3922-4DCD-9E43-91189170353C}" type="presOf" srcId="{6AA106B7-3C11-FD4D-BA71-578D42E7F7A3}" destId="{9A69C2C6-F462-3641-AE8E-485EAF3A2598}" srcOrd="0" destOrd="0" presId="urn:microsoft.com/office/officeart/2005/8/layout/radial6"/>
    <dgm:cxn modelId="{EEDCD5D1-60C7-4749-9305-DC5CB27B0215}" type="presOf" srcId="{B0EB45CC-C21E-4E42-899E-BE62D6DE5BFD}" destId="{53B6BB05-E8D2-EB45-AA53-B8B18DF1874A}" srcOrd="0" destOrd="0" presId="urn:microsoft.com/office/officeart/2005/8/layout/radial6"/>
    <dgm:cxn modelId="{249BAF99-79EF-489D-86CA-C07ADD985DF5}" type="presOf" srcId="{80FC8C10-5366-8743-AAE5-E5964651AF22}" destId="{AB6E1F49-787A-7340-9454-2A2C946D8C88}" srcOrd="0" destOrd="0" presId="urn:microsoft.com/office/officeart/2005/8/layout/radial6"/>
    <dgm:cxn modelId="{1C43E01B-E4B4-6741-B664-04E2D076F925}" srcId="{95A7AEA9-F0A7-0640-9355-9EEC6D1A77F1}" destId="{3B34732B-4626-6C49-BDF6-E9736F829413}" srcOrd="3" destOrd="0" parTransId="{1D06A235-2CE0-5543-86E7-7483EF2AB174}" sibTransId="{54467B8C-D5AA-6F47-AA7F-1F109A5BD65E}"/>
    <dgm:cxn modelId="{9A55CF9B-5A48-43A7-B1DA-1986BE078D30}" type="presOf" srcId="{D54550C0-8207-F543-B8C8-D44702241563}" destId="{29635E93-D7F8-EE44-8ECD-E7EC1ACE6F2F}" srcOrd="0" destOrd="0" presId="urn:microsoft.com/office/officeart/2005/8/layout/radial6"/>
    <dgm:cxn modelId="{DA419118-266A-6C40-B462-2673884B6D32}" srcId="{95A7AEA9-F0A7-0640-9355-9EEC6D1A77F1}" destId="{6AA106B7-3C11-FD4D-BA71-578D42E7F7A3}" srcOrd="1" destOrd="0" parTransId="{E1CBDC75-15AC-754A-A330-1D6A6215326D}" sibTransId="{8BD09BFE-F5D9-134B-9C2E-8AC292623088}"/>
    <dgm:cxn modelId="{9B0D595C-828C-EC4E-985D-98C0C42D6334}" srcId="{95A7AEA9-F0A7-0640-9355-9EEC6D1A77F1}" destId="{647D986C-2984-6E40-88C0-1AFDAE725A9B}" srcOrd="2" destOrd="0" parTransId="{F53CC8F9-ADA1-1244-920A-EE8B4C47A568}" sibTransId="{2C427A5A-8087-4C42-80AE-1FA52077B432}"/>
    <dgm:cxn modelId="{CF431216-4927-054C-B2B1-8B62A15ED49A}" srcId="{95A7AEA9-F0A7-0640-9355-9EEC6D1A77F1}" destId="{9B549AD9-5D1F-3C41-A9FD-791ACFFBB7C1}" srcOrd="4" destOrd="0" parTransId="{69CF534A-F403-C644-AC08-F853ADD83752}" sibTransId="{D54550C0-8207-F543-B8C8-D44702241563}"/>
    <dgm:cxn modelId="{E378D7C2-1C58-4B92-A1A3-EFA118A826D0}" type="presOf" srcId="{647D986C-2984-6E40-88C0-1AFDAE725A9B}" destId="{AD773E17-FDC6-4C4C-B9D2-A962584B76FF}" srcOrd="0" destOrd="0" presId="urn:microsoft.com/office/officeart/2005/8/layout/radial6"/>
    <dgm:cxn modelId="{2A5C04A7-5233-48D1-9DD1-932A9F18B4B2}" type="presOf" srcId="{9B549AD9-5D1F-3C41-A9FD-791ACFFBB7C1}" destId="{344C59A0-5EB8-9A4B-B513-101AD5916318}" srcOrd="0" destOrd="0" presId="urn:microsoft.com/office/officeart/2005/8/layout/radial6"/>
    <dgm:cxn modelId="{63E78399-951D-4400-910C-AD1BA6106996}" type="presOf" srcId="{3B34732B-4626-6C49-BDF6-E9736F829413}" destId="{2688287C-BEB4-1441-844B-9AC0DCF06C64}" srcOrd="0" destOrd="0" presId="urn:microsoft.com/office/officeart/2005/8/layout/radial6"/>
    <dgm:cxn modelId="{D5AA6153-A254-0441-B0D6-3B2C399DA34A}" srcId="{80FC8C10-5366-8743-AAE5-E5964651AF22}" destId="{95A7AEA9-F0A7-0640-9355-9EEC6D1A77F1}" srcOrd="0" destOrd="0" parTransId="{6EB29D15-EC27-354F-BBFE-07642C0F412F}" sibTransId="{6F02122E-2DCA-5B4D-9F36-91F28AF9E315}"/>
    <dgm:cxn modelId="{32C545CE-9597-4A58-A919-536C8CFF66B3}" type="presOf" srcId="{2C427A5A-8087-4C42-80AE-1FA52077B432}" destId="{3E84FB5D-7008-C64B-B46B-EA1E63FEA4E2}" srcOrd="0" destOrd="0" presId="urn:microsoft.com/office/officeart/2005/8/layout/radial6"/>
    <dgm:cxn modelId="{282BB7F1-41A1-C542-B909-BA991A22C2FB}" srcId="{95A7AEA9-F0A7-0640-9355-9EEC6D1A77F1}" destId="{B0EB45CC-C21E-4E42-899E-BE62D6DE5BFD}" srcOrd="0" destOrd="0" parTransId="{63ED295F-5AB8-DA44-8E12-86890F0C208A}" sibTransId="{4D9962CB-12E0-9B40-B47A-FA7C199317CB}"/>
    <dgm:cxn modelId="{54E1DB17-0DA5-474D-8985-1B2D8B9189E8}" type="presOf" srcId="{4D9962CB-12E0-9B40-B47A-FA7C199317CB}" destId="{B944CC83-0C97-A048-8A40-2F6F7048532A}" srcOrd="0" destOrd="0" presId="urn:microsoft.com/office/officeart/2005/8/layout/radial6"/>
    <dgm:cxn modelId="{12404562-64CD-4ABB-8ADB-5962CAEE4D5D}" type="presOf" srcId="{95A7AEA9-F0A7-0640-9355-9EEC6D1A77F1}" destId="{34ABEFE5-3618-2E40-9B69-9C38E43D46B5}" srcOrd="0" destOrd="0" presId="urn:microsoft.com/office/officeart/2005/8/layout/radial6"/>
    <dgm:cxn modelId="{8B3F5DB1-0CB7-44AE-A46B-CB2D9A4C999F}" type="presOf" srcId="{54467B8C-D5AA-6F47-AA7F-1F109A5BD65E}" destId="{05C2A5C9-C85C-0344-8A39-DC5E0EF2C095}" srcOrd="0" destOrd="0" presId="urn:microsoft.com/office/officeart/2005/8/layout/radial6"/>
    <dgm:cxn modelId="{7F282258-C7A7-428C-A3A4-3A39F02926DC}" type="presParOf" srcId="{AB6E1F49-787A-7340-9454-2A2C946D8C88}" destId="{34ABEFE5-3618-2E40-9B69-9C38E43D46B5}" srcOrd="0" destOrd="0" presId="urn:microsoft.com/office/officeart/2005/8/layout/radial6"/>
    <dgm:cxn modelId="{70F9388C-9017-476D-A37E-8510938D8E0B}" type="presParOf" srcId="{AB6E1F49-787A-7340-9454-2A2C946D8C88}" destId="{53B6BB05-E8D2-EB45-AA53-B8B18DF1874A}" srcOrd="1" destOrd="0" presId="urn:microsoft.com/office/officeart/2005/8/layout/radial6"/>
    <dgm:cxn modelId="{86540222-52FC-40A5-B597-13CA7D0A4FD8}" type="presParOf" srcId="{AB6E1F49-787A-7340-9454-2A2C946D8C88}" destId="{74AA379B-F6A9-324D-905E-AAE2A91D67D0}" srcOrd="2" destOrd="0" presId="urn:microsoft.com/office/officeart/2005/8/layout/radial6"/>
    <dgm:cxn modelId="{3F2CC022-676F-4E9D-9DD7-47C05DA5D29E}" type="presParOf" srcId="{AB6E1F49-787A-7340-9454-2A2C946D8C88}" destId="{B944CC83-0C97-A048-8A40-2F6F7048532A}" srcOrd="3" destOrd="0" presId="urn:microsoft.com/office/officeart/2005/8/layout/radial6"/>
    <dgm:cxn modelId="{C6568906-DDF2-47B6-BBA5-368E486F9DC9}" type="presParOf" srcId="{AB6E1F49-787A-7340-9454-2A2C946D8C88}" destId="{9A69C2C6-F462-3641-AE8E-485EAF3A2598}" srcOrd="4" destOrd="0" presId="urn:microsoft.com/office/officeart/2005/8/layout/radial6"/>
    <dgm:cxn modelId="{D65AEBA8-10B9-447B-9B83-35082B23A5FC}" type="presParOf" srcId="{AB6E1F49-787A-7340-9454-2A2C946D8C88}" destId="{868EC819-FCAD-D64C-9C9F-4D16C580A4F6}" srcOrd="5" destOrd="0" presId="urn:microsoft.com/office/officeart/2005/8/layout/radial6"/>
    <dgm:cxn modelId="{ECCFE2D2-BE59-4F9F-A7F1-C0E6A02E8427}" type="presParOf" srcId="{AB6E1F49-787A-7340-9454-2A2C946D8C88}" destId="{533F2842-8D1D-B144-BE68-6B2FA54A9BC7}" srcOrd="6" destOrd="0" presId="urn:microsoft.com/office/officeart/2005/8/layout/radial6"/>
    <dgm:cxn modelId="{A45DA906-D149-4513-9B85-A603AB7E5328}" type="presParOf" srcId="{AB6E1F49-787A-7340-9454-2A2C946D8C88}" destId="{AD773E17-FDC6-4C4C-B9D2-A962584B76FF}" srcOrd="7" destOrd="0" presId="urn:microsoft.com/office/officeart/2005/8/layout/radial6"/>
    <dgm:cxn modelId="{C51BB08B-4B6E-4797-A1C9-7326CFE2954B}" type="presParOf" srcId="{AB6E1F49-787A-7340-9454-2A2C946D8C88}" destId="{36929E76-78D6-AD4A-9347-721CBC1EA4A1}" srcOrd="8" destOrd="0" presId="urn:microsoft.com/office/officeart/2005/8/layout/radial6"/>
    <dgm:cxn modelId="{6CDCFCE3-221B-477A-A81F-D7FF6C7C2EE4}" type="presParOf" srcId="{AB6E1F49-787A-7340-9454-2A2C946D8C88}" destId="{3E84FB5D-7008-C64B-B46B-EA1E63FEA4E2}" srcOrd="9" destOrd="0" presId="urn:microsoft.com/office/officeart/2005/8/layout/radial6"/>
    <dgm:cxn modelId="{F5464D92-C0AA-4203-BE73-22B222820F89}" type="presParOf" srcId="{AB6E1F49-787A-7340-9454-2A2C946D8C88}" destId="{2688287C-BEB4-1441-844B-9AC0DCF06C64}" srcOrd="10" destOrd="0" presId="urn:microsoft.com/office/officeart/2005/8/layout/radial6"/>
    <dgm:cxn modelId="{7E406DA0-CC54-450A-83C4-60DD0DFA48B0}" type="presParOf" srcId="{AB6E1F49-787A-7340-9454-2A2C946D8C88}" destId="{FECAC226-EF0F-5E4D-ADB2-F19179ABDDF5}" srcOrd="11" destOrd="0" presId="urn:microsoft.com/office/officeart/2005/8/layout/radial6"/>
    <dgm:cxn modelId="{D254C124-87E2-4193-9063-CCEB44E69B3F}" type="presParOf" srcId="{AB6E1F49-787A-7340-9454-2A2C946D8C88}" destId="{05C2A5C9-C85C-0344-8A39-DC5E0EF2C095}" srcOrd="12" destOrd="0" presId="urn:microsoft.com/office/officeart/2005/8/layout/radial6"/>
    <dgm:cxn modelId="{DCBDE239-ADE0-4F1E-972D-84966F4EE213}" type="presParOf" srcId="{AB6E1F49-787A-7340-9454-2A2C946D8C88}" destId="{344C59A0-5EB8-9A4B-B513-101AD5916318}" srcOrd="13" destOrd="0" presId="urn:microsoft.com/office/officeart/2005/8/layout/radial6"/>
    <dgm:cxn modelId="{581DAE0D-54F4-4618-8739-D67745809345}" type="presParOf" srcId="{AB6E1F49-787A-7340-9454-2A2C946D8C88}" destId="{BD103C19-9D6B-C34A-9234-E58CB7B94D8D}" srcOrd="14" destOrd="0" presId="urn:microsoft.com/office/officeart/2005/8/layout/radial6"/>
    <dgm:cxn modelId="{CEABEDE3-E3CB-4116-917C-B8C56C653646}" type="presParOf" srcId="{AB6E1F49-787A-7340-9454-2A2C946D8C88}" destId="{29635E93-D7F8-EE44-8ECD-E7EC1ACE6F2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84DED-FF03-5443-9485-9225C4E954CE}" type="doc">
      <dgm:prSet loTypeId="urn:microsoft.com/office/officeart/2005/8/layout/funnel1" loCatId="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1A297A-C57A-E44D-BF55-BB68C0D74CD5}">
      <dgm:prSet phldrT="[Text]" custT="1"/>
      <dgm:spPr/>
      <dgm:t>
        <a:bodyPr/>
        <a:lstStyle/>
        <a:p>
          <a:r>
            <a:rPr lang="en-US" sz="1400" dirty="0" smtClean="0"/>
            <a:t>Training &amp; Recruitment</a:t>
          </a:r>
          <a:endParaRPr lang="en-US" sz="1400" dirty="0"/>
        </a:p>
      </dgm:t>
    </dgm:pt>
    <dgm:pt modelId="{2083FA77-1B5B-8547-A336-D70EF72AC74B}" type="parTrans" cxnId="{04CA6284-94EF-2B4E-A3E0-3475DFE95B52}">
      <dgm:prSet/>
      <dgm:spPr/>
      <dgm:t>
        <a:bodyPr/>
        <a:lstStyle/>
        <a:p>
          <a:endParaRPr lang="en-US" sz="2000"/>
        </a:p>
      </dgm:t>
    </dgm:pt>
    <dgm:pt modelId="{63361826-6F48-D64C-9F33-7A9D95C28C24}" type="sibTrans" cxnId="{04CA6284-94EF-2B4E-A3E0-3475DFE95B52}">
      <dgm:prSet/>
      <dgm:spPr/>
      <dgm:t>
        <a:bodyPr/>
        <a:lstStyle/>
        <a:p>
          <a:endParaRPr lang="en-US" sz="2000"/>
        </a:p>
      </dgm:t>
    </dgm:pt>
    <dgm:pt modelId="{442A7339-31A9-8942-8426-92EA7248B866}">
      <dgm:prSet phldrT="[Text]" custT="1"/>
      <dgm:spPr/>
      <dgm:t>
        <a:bodyPr/>
        <a:lstStyle/>
        <a:p>
          <a:r>
            <a:rPr lang="en-US" sz="1600" dirty="0" smtClean="0"/>
            <a:t>Operations</a:t>
          </a:r>
          <a:endParaRPr lang="en-US" sz="1600" dirty="0"/>
        </a:p>
      </dgm:t>
    </dgm:pt>
    <dgm:pt modelId="{45FA2CFD-9F53-1245-A708-13AD9DB47E11}" type="parTrans" cxnId="{B5941A2F-609D-454E-AB93-D1953F334314}">
      <dgm:prSet/>
      <dgm:spPr/>
      <dgm:t>
        <a:bodyPr/>
        <a:lstStyle/>
        <a:p>
          <a:endParaRPr lang="en-US" sz="2000"/>
        </a:p>
      </dgm:t>
    </dgm:pt>
    <dgm:pt modelId="{3639A0F5-9F44-8D48-98F3-0BE7185DED3D}" type="sibTrans" cxnId="{B5941A2F-609D-454E-AB93-D1953F334314}">
      <dgm:prSet/>
      <dgm:spPr/>
      <dgm:t>
        <a:bodyPr/>
        <a:lstStyle/>
        <a:p>
          <a:endParaRPr lang="en-US" sz="2000"/>
        </a:p>
      </dgm:t>
    </dgm:pt>
    <dgm:pt modelId="{C8451446-4928-2E4E-A9F3-3B76576D47C1}">
      <dgm:prSet phldrT="[Text]" custT="1"/>
      <dgm:spPr/>
      <dgm:t>
        <a:bodyPr/>
        <a:lstStyle/>
        <a:p>
          <a:r>
            <a:rPr lang="en-US" sz="2800" dirty="0" smtClean="0"/>
            <a:t>SOLUTIONS</a:t>
          </a:r>
          <a:endParaRPr lang="en-US" sz="2800" dirty="0"/>
        </a:p>
      </dgm:t>
    </dgm:pt>
    <dgm:pt modelId="{0C2E592F-7114-7F43-8A6F-A2B5FD99F167}" type="parTrans" cxnId="{4DD241BD-1783-4A47-B62A-79DF2DCB4F87}">
      <dgm:prSet/>
      <dgm:spPr/>
      <dgm:t>
        <a:bodyPr/>
        <a:lstStyle/>
        <a:p>
          <a:endParaRPr lang="en-US" sz="2000"/>
        </a:p>
      </dgm:t>
    </dgm:pt>
    <dgm:pt modelId="{A95DC0AF-ED8C-3049-8DE1-F319BEEA7A64}" type="sibTrans" cxnId="{4DD241BD-1783-4A47-B62A-79DF2DCB4F87}">
      <dgm:prSet/>
      <dgm:spPr/>
      <dgm:t>
        <a:bodyPr/>
        <a:lstStyle/>
        <a:p>
          <a:endParaRPr lang="en-US" sz="2000"/>
        </a:p>
      </dgm:t>
    </dgm:pt>
    <dgm:pt modelId="{2A187214-CD61-0A45-AB04-9FC78AA49388}">
      <dgm:prSet phldrT="[Text]" custT="1"/>
      <dgm:spPr/>
      <dgm:t>
        <a:bodyPr/>
        <a:lstStyle/>
        <a:p>
          <a:r>
            <a:rPr lang="en-US" sz="1600" dirty="0" smtClean="0"/>
            <a:t>Islamic Business Set-up</a:t>
          </a:r>
          <a:endParaRPr lang="en-US" sz="1600" dirty="0"/>
        </a:p>
      </dgm:t>
    </dgm:pt>
    <dgm:pt modelId="{768C3385-4555-3640-8C67-EC5F64A9F319}" type="parTrans" cxnId="{45EF1198-F373-5544-ABB5-E3815EF23194}">
      <dgm:prSet/>
      <dgm:spPr/>
      <dgm:t>
        <a:bodyPr/>
        <a:lstStyle/>
        <a:p>
          <a:endParaRPr lang="en-US" sz="2000"/>
        </a:p>
      </dgm:t>
    </dgm:pt>
    <dgm:pt modelId="{E80D14E6-5082-C446-B0EB-FDDE581ECE47}" type="sibTrans" cxnId="{45EF1198-F373-5544-ABB5-E3815EF23194}">
      <dgm:prSet/>
      <dgm:spPr/>
      <dgm:t>
        <a:bodyPr/>
        <a:lstStyle/>
        <a:p>
          <a:endParaRPr lang="en-US" sz="2000"/>
        </a:p>
      </dgm:t>
    </dgm:pt>
    <dgm:pt modelId="{CF0783F8-105F-5643-BAE8-17AC7BA490D0}" type="pres">
      <dgm:prSet presAssocID="{B3B84DED-FF03-5443-9485-9225C4E954C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A3FFDF-2DD2-C844-8425-365481B4C1E1}" type="pres">
      <dgm:prSet presAssocID="{B3B84DED-FF03-5443-9485-9225C4E954CE}" presName="ellipse" presStyleLbl="trBgShp" presStyleIdx="0" presStyleCnt="1"/>
      <dgm:spPr/>
      <dgm:t>
        <a:bodyPr/>
        <a:lstStyle/>
        <a:p>
          <a:endParaRPr lang="en-US"/>
        </a:p>
      </dgm:t>
    </dgm:pt>
    <dgm:pt modelId="{66ECAFFB-F0A8-5647-90AC-EC3DAB06F636}" type="pres">
      <dgm:prSet presAssocID="{B3B84DED-FF03-5443-9485-9225C4E954CE}" presName="arrow1" presStyleLbl="fgShp" presStyleIdx="0" presStyleCnt="1"/>
      <dgm:spPr/>
      <dgm:t>
        <a:bodyPr/>
        <a:lstStyle/>
        <a:p>
          <a:endParaRPr lang="en-US"/>
        </a:p>
      </dgm:t>
    </dgm:pt>
    <dgm:pt modelId="{B704CCC0-934D-B746-9A80-3702ADD6C916}" type="pres">
      <dgm:prSet presAssocID="{B3B84DED-FF03-5443-9485-9225C4E954C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FB1F5-5C69-B146-8F9B-BFC9F165100F}" type="pres">
      <dgm:prSet presAssocID="{442A7339-31A9-8942-8426-92EA7248B866}" presName="item1" presStyleLbl="node1" presStyleIdx="0" presStyleCnt="3" custScaleX="131363" custLinFactNeighborX="-1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C146E-7FB2-AF48-970B-5ADEE22C1F62}" type="pres">
      <dgm:prSet presAssocID="{2A187214-CD61-0A45-AB04-9FC78AA49388}" presName="item2" presStyleLbl="node1" presStyleIdx="1" presStyleCnt="3" custScaleX="137588" custScaleY="109980" custLinFactNeighborX="112" custLinFactNeighborY="-10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70CDD-60F9-5449-94F7-08960AF3D388}" type="pres">
      <dgm:prSet presAssocID="{C8451446-4928-2E4E-A9F3-3B76576D47C1}" presName="item3" presStyleLbl="node1" presStyleIdx="2" presStyleCnt="3" custScaleX="140649" custLinFactNeighborX="18675" custLinFactNeighborY="4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860F2-4942-ED48-9EBA-EBBA754AE811}" type="pres">
      <dgm:prSet presAssocID="{B3B84DED-FF03-5443-9485-9225C4E954CE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BEF1F8AD-5601-4AD4-8E7F-9F883DD05713}" type="presOf" srcId="{2A187214-CD61-0A45-AB04-9FC78AA49388}" destId="{687FB1F5-5C69-B146-8F9B-BFC9F165100F}" srcOrd="0" destOrd="0" presId="urn:microsoft.com/office/officeart/2005/8/layout/funnel1"/>
    <dgm:cxn modelId="{4DD241BD-1783-4A47-B62A-79DF2DCB4F87}" srcId="{B3B84DED-FF03-5443-9485-9225C4E954CE}" destId="{C8451446-4928-2E4E-A9F3-3B76576D47C1}" srcOrd="3" destOrd="0" parTransId="{0C2E592F-7114-7F43-8A6F-A2B5FD99F167}" sibTransId="{A95DC0AF-ED8C-3049-8DE1-F319BEEA7A64}"/>
    <dgm:cxn modelId="{04CA6284-94EF-2B4E-A3E0-3475DFE95B52}" srcId="{B3B84DED-FF03-5443-9485-9225C4E954CE}" destId="{831A297A-C57A-E44D-BF55-BB68C0D74CD5}" srcOrd="0" destOrd="0" parTransId="{2083FA77-1B5B-8547-A336-D70EF72AC74B}" sibTransId="{63361826-6F48-D64C-9F33-7A9D95C28C24}"/>
    <dgm:cxn modelId="{B5941A2F-609D-454E-AB93-D1953F334314}" srcId="{B3B84DED-FF03-5443-9485-9225C4E954CE}" destId="{442A7339-31A9-8942-8426-92EA7248B866}" srcOrd="1" destOrd="0" parTransId="{45FA2CFD-9F53-1245-A708-13AD9DB47E11}" sibTransId="{3639A0F5-9F44-8D48-98F3-0BE7185DED3D}"/>
    <dgm:cxn modelId="{9AD28BB8-9570-4185-BE5C-5AD7BDCA2441}" type="presOf" srcId="{B3B84DED-FF03-5443-9485-9225C4E954CE}" destId="{CF0783F8-105F-5643-BAE8-17AC7BA490D0}" srcOrd="0" destOrd="0" presId="urn:microsoft.com/office/officeart/2005/8/layout/funnel1"/>
    <dgm:cxn modelId="{F10C35D7-3A2F-4FA3-A1EA-2C414DF8709F}" type="presOf" srcId="{C8451446-4928-2E4E-A9F3-3B76576D47C1}" destId="{B704CCC0-934D-B746-9A80-3702ADD6C916}" srcOrd="0" destOrd="0" presId="urn:microsoft.com/office/officeart/2005/8/layout/funnel1"/>
    <dgm:cxn modelId="{EB9B079C-B912-4911-B481-A761E56D2B09}" type="presOf" srcId="{831A297A-C57A-E44D-BF55-BB68C0D74CD5}" destId="{99670CDD-60F9-5449-94F7-08960AF3D388}" srcOrd="0" destOrd="0" presId="urn:microsoft.com/office/officeart/2005/8/layout/funnel1"/>
    <dgm:cxn modelId="{3207F9D4-FC0F-4579-8BD9-2A2DB977B684}" type="presOf" srcId="{442A7339-31A9-8942-8426-92EA7248B866}" destId="{33DC146E-7FB2-AF48-970B-5ADEE22C1F62}" srcOrd="0" destOrd="0" presId="urn:microsoft.com/office/officeart/2005/8/layout/funnel1"/>
    <dgm:cxn modelId="{45EF1198-F373-5544-ABB5-E3815EF23194}" srcId="{B3B84DED-FF03-5443-9485-9225C4E954CE}" destId="{2A187214-CD61-0A45-AB04-9FC78AA49388}" srcOrd="2" destOrd="0" parTransId="{768C3385-4555-3640-8C67-EC5F64A9F319}" sibTransId="{E80D14E6-5082-C446-B0EB-FDDE581ECE47}"/>
    <dgm:cxn modelId="{CCF00BE5-0C73-4976-B4CA-495EF1D5DC10}" type="presParOf" srcId="{CF0783F8-105F-5643-BAE8-17AC7BA490D0}" destId="{3BA3FFDF-2DD2-C844-8425-365481B4C1E1}" srcOrd="0" destOrd="0" presId="urn:microsoft.com/office/officeart/2005/8/layout/funnel1"/>
    <dgm:cxn modelId="{41999F3B-E3D7-44B1-A9D1-C268CE2D7A4A}" type="presParOf" srcId="{CF0783F8-105F-5643-BAE8-17AC7BA490D0}" destId="{66ECAFFB-F0A8-5647-90AC-EC3DAB06F636}" srcOrd="1" destOrd="0" presId="urn:microsoft.com/office/officeart/2005/8/layout/funnel1"/>
    <dgm:cxn modelId="{536548EA-098A-451F-8758-7F78214707A3}" type="presParOf" srcId="{CF0783F8-105F-5643-BAE8-17AC7BA490D0}" destId="{B704CCC0-934D-B746-9A80-3702ADD6C916}" srcOrd="2" destOrd="0" presId="urn:microsoft.com/office/officeart/2005/8/layout/funnel1"/>
    <dgm:cxn modelId="{F0260B64-8ED7-42FB-A62D-FD2DD284978F}" type="presParOf" srcId="{CF0783F8-105F-5643-BAE8-17AC7BA490D0}" destId="{687FB1F5-5C69-B146-8F9B-BFC9F165100F}" srcOrd="3" destOrd="0" presId="urn:microsoft.com/office/officeart/2005/8/layout/funnel1"/>
    <dgm:cxn modelId="{7AC3305E-E8E6-4780-B99C-3E4AA7BFDEC0}" type="presParOf" srcId="{CF0783F8-105F-5643-BAE8-17AC7BA490D0}" destId="{33DC146E-7FB2-AF48-970B-5ADEE22C1F62}" srcOrd="4" destOrd="0" presId="urn:microsoft.com/office/officeart/2005/8/layout/funnel1"/>
    <dgm:cxn modelId="{21445810-672C-41A3-871B-8F58366FAB11}" type="presParOf" srcId="{CF0783F8-105F-5643-BAE8-17AC7BA490D0}" destId="{99670CDD-60F9-5449-94F7-08960AF3D388}" srcOrd="5" destOrd="0" presId="urn:microsoft.com/office/officeart/2005/8/layout/funnel1"/>
    <dgm:cxn modelId="{7D2F8DEE-98B3-4A5F-9DB3-B078B2164CD9}" type="presParOf" srcId="{CF0783F8-105F-5643-BAE8-17AC7BA490D0}" destId="{CE3860F2-4942-ED48-9EBA-EBBA754AE81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3C19B9-508A-D449-AB0A-9E2711D78AF9}" type="doc">
      <dgm:prSet loTypeId="urn:microsoft.com/office/officeart/2005/8/layout/hLis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9532637-5261-6341-AB72-0CD1CF859F70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Segoe UI Light" pitchFamily="34" charset="0"/>
            </a:rPr>
            <a:t>Training &amp; recruitment</a:t>
          </a:r>
          <a:endParaRPr lang="en-US" sz="1600" dirty="0">
            <a:latin typeface="Segoe UI Light" pitchFamily="34" charset="0"/>
          </a:endParaRPr>
        </a:p>
      </dgm:t>
    </dgm:pt>
    <dgm:pt modelId="{D4B4D9BF-FD3C-274F-90E0-3E24C2451D78}" type="parTrans" cxnId="{7200C63C-F45A-6440-B1E6-87108FAC091A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5C77C2CA-FE19-3245-A24F-F2F7CDA95985}" type="sibTrans" cxnId="{7200C63C-F45A-6440-B1E6-87108FAC091A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10EF397B-2ECD-0843-8894-15C24BFF3FA3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Basic </a:t>
          </a:r>
          <a:r>
            <a:rPr lang="en-US" sz="1600" dirty="0" err="1" smtClean="0">
              <a:latin typeface="Segoe UI Light" pitchFamily="34" charset="0"/>
            </a:rPr>
            <a:t>iB</a:t>
          </a:r>
          <a:r>
            <a:rPr lang="en-US" sz="1600" dirty="0" smtClean="0">
              <a:latin typeface="Segoe UI Light" pitchFamily="34" charset="0"/>
            </a:rPr>
            <a:t>/PDPS</a:t>
          </a:r>
          <a:endParaRPr lang="en-US" sz="1600" dirty="0">
            <a:latin typeface="Segoe UI Light" pitchFamily="34" charset="0"/>
          </a:endParaRPr>
        </a:p>
      </dgm:t>
    </dgm:pt>
    <dgm:pt modelId="{883673F5-955C-8F42-A26D-6F6E876F9218}" type="parTrans" cxnId="{F95065A8-0DBB-AD46-B53C-40B209B09A2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57794C2F-1F32-7548-8B84-CFBBDF23FC70}" type="sibTrans" cxnId="{F95065A8-0DBB-AD46-B53C-40B209B09A2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EDC98D7E-32BC-C349-A209-C72506C9271A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HR Mapping &amp; Assessment</a:t>
          </a:r>
          <a:endParaRPr lang="en-US" sz="1600" dirty="0">
            <a:latin typeface="Segoe UI Light" pitchFamily="34" charset="0"/>
          </a:endParaRPr>
        </a:p>
      </dgm:t>
    </dgm:pt>
    <dgm:pt modelId="{2B8A45AF-F1D0-944E-A88F-D80906389F39}" type="parTrans" cxnId="{1FE18217-D145-2D48-92C2-9020D3C8E281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ED91314F-98C6-C247-AC9E-2BFFF3577082}" type="sibTrans" cxnId="{1FE18217-D145-2D48-92C2-9020D3C8E281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BF65BE52-D997-DC4E-AA05-5756D0D3210A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600" dirty="0" smtClean="0">
              <a:latin typeface="Segoe UI Light" pitchFamily="34" charset="0"/>
            </a:rPr>
            <a:t>Business Operations	</a:t>
          </a:r>
          <a:endParaRPr lang="en-US" sz="1600" dirty="0">
            <a:latin typeface="Segoe UI Light" pitchFamily="34" charset="0"/>
          </a:endParaRPr>
        </a:p>
      </dgm:t>
    </dgm:pt>
    <dgm:pt modelId="{B4128AFF-A2C0-1E44-BB94-9B6DACBC39D4}" type="parTrans" cxnId="{605E1E2F-6DE2-0648-80CE-F55A146D1B25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71129FF5-DFDD-C742-92E2-C78B733D0E2A}" type="sibTrans" cxnId="{605E1E2F-6DE2-0648-80CE-F55A146D1B25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65D07D92-E82F-E54D-826D-55F80BE587B5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SOP-Manual</a:t>
          </a:r>
          <a:endParaRPr lang="en-US" sz="1600" dirty="0">
            <a:latin typeface="Segoe UI Light" pitchFamily="34" charset="0"/>
          </a:endParaRPr>
        </a:p>
      </dgm:t>
    </dgm:pt>
    <dgm:pt modelId="{37CD8F4A-F1D6-9048-B9FD-82605863A6DA}" type="parTrans" cxnId="{9300B401-CDE0-0D44-AB56-29D21CD3BD4B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DE37AEE7-3331-FA46-9234-185E8A10F290}" type="sibTrans" cxnId="{9300B401-CDE0-0D44-AB56-29D21CD3BD4B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7562A5ED-CCB8-F549-B466-02A9B392B0A1}">
      <dgm:prSet phldrT="[Text]" custT="1"/>
      <dgm:spPr/>
      <dgm:t>
        <a:bodyPr/>
        <a:lstStyle/>
        <a:p>
          <a:r>
            <a:rPr lang="en-US" sz="1600" i="0" dirty="0" smtClean="0">
              <a:latin typeface="Segoe UI Light" pitchFamily="34" charset="0"/>
            </a:rPr>
            <a:t>Spin off/M&amp;A Analysis</a:t>
          </a:r>
          <a:endParaRPr lang="en-US" sz="1600" i="0" dirty="0">
            <a:latin typeface="Segoe UI Light" pitchFamily="34" charset="0"/>
          </a:endParaRPr>
        </a:p>
      </dgm:t>
    </dgm:pt>
    <dgm:pt modelId="{2C22FD14-EA09-7A4E-9030-3BDF604CEEAF}" type="parTrans" cxnId="{7BF65D42-C6A9-3C4D-A6BC-ACEF848FF9D3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C8F4DBAC-940F-844D-B046-D4251AA8608D}" type="sibTrans" cxnId="{7BF65D42-C6A9-3C4D-A6BC-ACEF848FF9D3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41C9E799-4F2C-CA48-B555-3934830254ED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Segoe UI Light" pitchFamily="34" charset="0"/>
            </a:rPr>
            <a:t>Business Set-up</a:t>
          </a:r>
          <a:endParaRPr lang="en-US" sz="1600" dirty="0">
            <a:latin typeface="Segoe UI Light" pitchFamily="34" charset="0"/>
          </a:endParaRPr>
        </a:p>
      </dgm:t>
    </dgm:pt>
    <dgm:pt modelId="{73882E60-62D2-674B-80BA-8CBAD9EFC9EB}" type="parTrans" cxnId="{A309ABA2-C758-DC43-AE55-6FC50211571A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1FF7B12A-E1C6-BE48-A4D9-FBD054247969}" type="sibTrans" cxnId="{A309ABA2-C758-DC43-AE55-6FC50211571A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89814998-BF04-E84E-A959-62445E455E2C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Spin-off</a:t>
          </a:r>
          <a:endParaRPr lang="en-US" sz="1600" dirty="0">
            <a:latin typeface="Segoe UI Light" pitchFamily="34" charset="0"/>
          </a:endParaRPr>
        </a:p>
      </dgm:t>
    </dgm:pt>
    <dgm:pt modelId="{7FCCA72C-8FDB-AA41-8F1F-F1477FA4DFAC}" type="parTrans" cxnId="{D1CFEECF-F489-654A-B407-5B835E060875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F872F9E9-CEB1-2A42-B6A2-759EFA563056}" type="sibTrans" cxnId="{D1CFEECF-F489-654A-B407-5B835E060875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0FF0B155-334F-1841-BE67-3CDDC4D9773D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Skill: AO, Legal, Funding, Marketing</a:t>
          </a:r>
          <a:endParaRPr lang="en-US" sz="1600" dirty="0">
            <a:latin typeface="Segoe UI Light" pitchFamily="34" charset="0"/>
          </a:endParaRPr>
        </a:p>
      </dgm:t>
    </dgm:pt>
    <dgm:pt modelId="{4ED3B180-B3BD-E945-9262-E9A03BDD98A9}" type="parTrans" cxnId="{2F645C33-1A99-CB42-9457-D9351020008B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4A1F3B40-BF3E-7643-A4AF-10AE2CF912DE}" type="sibTrans" cxnId="{2F645C33-1A99-CB42-9457-D9351020008B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8684D1AF-C231-2242-8E3D-2953EB4AAE43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Recruitment</a:t>
          </a:r>
          <a:endParaRPr lang="en-US" sz="1600" dirty="0">
            <a:latin typeface="Segoe UI Light" pitchFamily="34" charset="0"/>
          </a:endParaRPr>
        </a:p>
      </dgm:t>
    </dgm:pt>
    <dgm:pt modelId="{9424E5CA-F148-9546-80BD-CA1676F32978}" type="parTrans" cxnId="{5B22926F-F882-8445-A690-731B82B1644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201D4F76-6C40-5D4F-8371-2CB277167F67}" type="sibTrans" cxnId="{5B22926F-F882-8445-A690-731B82B1644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3CFB6508-AB6B-174C-BFCB-F56F53C309EE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Feasibility study</a:t>
          </a:r>
          <a:endParaRPr lang="en-US" sz="1600" dirty="0">
            <a:latin typeface="Segoe UI Light" pitchFamily="34" charset="0"/>
          </a:endParaRPr>
        </a:p>
      </dgm:t>
    </dgm:pt>
    <dgm:pt modelId="{D101AFF5-4458-2544-9A17-20C863DB1D45}" type="parTrans" cxnId="{61E7D376-4EDA-5A47-88C6-4EEE2946CB29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81A3AA55-BEC0-884A-B083-3321A6002366}" type="sibTrans" cxnId="{61E7D376-4EDA-5A47-88C6-4EEE2946CB29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F5D3B692-5FC8-1C43-ADD2-33C3E7A1C58A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Corp. plan</a:t>
          </a:r>
          <a:endParaRPr lang="en-US" sz="1600" dirty="0">
            <a:latin typeface="Segoe UI Light" pitchFamily="34" charset="0"/>
          </a:endParaRPr>
        </a:p>
      </dgm:t>
    </dgm:pt>
    <dgm:pt modelId="{5A17E638-6AC4-0546-AE80-645DCF610250}" type="parTrans" cxnId="{6F527281-E10C-CD48-9B13-780D0172D08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16D139BA-D64C-F543-AB27-ED1EAFE43708}" type="sibTrans" cxnId="{6F527281-E10C-CD48-9B13-780D0172D08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D42CA67C-5F6C-7D42-8D84-428BD9C63C17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Business plan</a:t>
          </a:r>
          <a:endParaRPr lang="en-US" sz="1600" dirty="0">
            <a:latin typeface="Segoe UI Light" pitchFamily="34" charset="0"/>
          </a:endParaRPr>
        </a:p>
      </dgm:t>
    </dgm:pt>
    <dgm:pt modelId="{8E884A1C-3E10-7E44-A260-293B6E0C7F10}" type="parTrans" cxnId="{80FBECDF-4793-DD43-9A71-56978BD37EE3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6CAE4B21-7E8F-A944-8980-7D0DF7618F4A}" type="sibTrans" cxnId="{80FBECDF-4793-DD43-9A71-56978BD37EE3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31F1F748-361F-2B44-B04E-EBE23713C9A3}">
      <dgm:prSet phldrT="[Text]" custT="1"/>
      <dgm:spPr/>
      <dgm:t>
        <a:bodyPr/>
        <a:lstStyle/>
        <a:p>
          <a:r>
            <a:rPr lang="en-US" sz="1600" dirty="0" err="1" smtClean="0">
              <a:latin typeface="Segoe UI Light" pitchFamily="34" charset="0"/>
            </a:rPr>
            <a:t>Shariah</a:t>
          </a:r>
          <a:r>
            <a:rPr lang="en-US" sz="1600" dirty="0" smtClean="0">
              <a:latin typeface="Segoe UI Light" pitchFamily="34" charset="0"/>
            </a:rPr>
            <a:t> Unit/UUS set-up</a:t>
          </a:r>
          <a:endParaRPr lang="en-US" sz="1600" dirty="0">
            <a:latin typeface="Segoe UI Light" pitchFamily="34" charset="0"/>
          </a:endParaRPr>
        </a:p>
      </dgm:t>
    </dgm:pt>
    <dgm:pt modelId="{82D2B47E-FDA7-FF44-8B84-764355B6434D}" type="parTrans" cxnId="{46AD71F0-F1AD-F745-9768-25F0D1EAA47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960337D8-1735-0243-BC30-515390803E45}" type="sibTrans" cxnId="{46AD71F0-F1AD-F745-9768-25F0D1EAA47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CC9867C5-3AD2-844B-ABE1-8238C8ECECD7}">
      <dgm:prSet phldrT="[Text]" custT="1"/>
      <dgm:spPr/>
      <dgm:t>
        <a:bodyPr/>
        <a:lstStyle/>
        <a:p>
          <a:r>
            <a:rPr lang="en-US" sz="1600" dirty="0" err="1" smtClean="0">
              <a:latin typeface="Segoe UI Light" pitchFamily="34" charset="0"/>
            </a:rPr>
            <a:t>Shariah</a:t>
          </a:r>
          <a:r>
            <a:rPr lang="en-US" sz="1600" dirty="0" smtClean="0">
              <a:latin typeface="Segoe UI Light" pitchFamily="34" charset="0"/>
            </a:rPr>
            <a:t> business/BUS set-up</a:t>
          </a:r>
          <a:endParaRPr lang="en-US" sz="1600" dirty="0">
            <a:latin typeface="Segoe UI Light" pitchFamily="34" charset="0"/>
          </a:endParaRPr>
        </a:p>
      </dgm:t>
    </dgm:pt>
    <dgm:pt modelId="{3A37956D-43DE-AE49-8D17-923CE42D886B}" type="parTrans" cxnId="{05B254A3-6BE3-AC4A-A400-D6E544C933B6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D9FD976E-B727-9D47-9D46-2E7A939A77E4}" type="sibTrans" cxnId="{05B254A3-6BE3-AC4A-A400-D6E544C933B6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711889CB-C216-8E4F-BA08-ED4950994495}">
      <dgm:prSet phldrT="[Text]" custT="1"/>
      <dgm:spPr/>
      <dgm:t>
        <a:bodyPr/>
        <a:lstStyle/>
        <a:p>
          <a:pPr algn="l"/>
          <a:r>
            <a:rPr lang="id-ID" sz="1600" dirty="0" smtClean="0">
              <a:latin typeface="Segoe UI Light" pitchFamily="34" charset="0"/>
            </a:rPr>
            <a:t>Islamic Wealth Management</a:t>
          </a:r>
          <a:endParaRPr lang="en-US" sz="1600" dirty="0">
            <a:latin typeface="Segoe UI Light" pitchFamily="34" charset="0"/>
          </a:endParaRPr>
        </a:p>
      </dgm:t>
    </dgm:pt>
    <dgm:pt modelId="{C13C5F5A-F018-5245-ADD3-37B5B2D186DF}" type="parTrans" cxnId="{0AC329C3-EDEA-E640-A313-21C08E0C0FEF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7FD3D2C4-B800-384C-B1D6-E503994583F8}" type="sibTrans" cxnId="{0AC329C3-EDEA-E640-A313-21C08E0C0FEF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49873039-33A8-C046-9C6C-4794C2CA9429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Training and education</a:t>
          </a:r>
          <a:endParaRPr lang="en-US" sz="1600" dirty="0">
            <a:latin typeface="Segoe UI Light" pitchFamily="34" charset="0"/>
          </a:endParaRPr>
        </a:p>
      </dgm:t>
    </dgm:pt>
    <dgm:pt modelId="{04332DB1-1972-1A49-AE3F-337AA4331B53}" type="parTrans" cxnId="{C293B943-7220-7247-8227-E7020BDA7361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571B11F2-3E84-6343-8093-E15CFD9B7E13}" type="sibTrans" cxnId="{C293B943-7220-7247-8227-E7020BDA7361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993E3ADD-96A4-014B-968D-4AAA3DB0EA89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Wealth Management</a:t>
          </a:r>
          <a:endParaRPr lang="en-US" sz="1600" dirty="0">
            <a:latin typeface="Segoe UI Light" pitchFamily="34" charset="0"/>
          </a:endParaRPr>
        </a:p>
      </dgm:t>
    </dgm:pt>
    <dgm:pt modelId="{35EAE496-0F5B-A24A-A3D6-693D273B69B1}" type="parTrans" cxnId="{56F495E6-043B-4C44-A60B-C625581358A0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3118F0FD-405B-0C46-9D57-E9156EC08D89}" type="sibTrans" cxnId="{56F495E6-043B-4C44-A60B-C625581358A0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2D03BC17-1170-2548-B13E-9CF89713887E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Non-</a:t>
          </a:r>
          <a:r>
            <a:rPr lang="en-US" sz="1600" dirty="0" err="1" smtClean="0">
              <a:latin typeface="Segoe UI Light" pitchFamily="34" charset="0"/>
            </a:rPr>
            <a:t>iB</a:t>
          </a:r>
          <a:r>
            <a:rPr lang="en-US" sz="1600" dirty="0" smtClean="0">
              <a:latin typeface="Segoe UI Light" pitchFamily="34" charset="0"/>
            </a:rPr>
            <a:t> Training: Takaful, </a:t>
          </a:r>
          <a:r>
            <a:rPr lang="en-US" sz="1600" dirty="0" err="1" smtClean="0">
              <a:latin typeface="Segoe UI Light" pitchFamily="34" charset="0"/>
            </a:rPr>
            <a:t>Sukuk</a:t>
          </a:r>
          <a:r>
            <a:rPr lang="en-US" sz="1600" dirty="0" smtClean="0">
              <a:latin typeface="Segoe UI Light" pitchFamily="34" charset="0"/>
            </a:rPr>
            <a:t>, Mutual funds</a:t>
          </a:r>
          <a:endParaRPr lang="en-US" sz="1600" dirty="0">
            <a:latin typeface="Segoe UI Light" pitchFamily="34" charset="0"/>
          </a:endParaRPr>
        </a:p>
      </dgm:t>
    </dgm:pt>
    <dgm:pt modelId="{96B74D41-FEE3-254D-9890-491D20575334}" type="sibTrans" cxnId="{7895EB60-3E31-A04D-91D3-22FFB90EDC6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3204C428-5447-754B-9C4D-3D44B5DD6A73}" type="parTrans" cxnId="{7895EB60-3E31-A04D-91D3-22FFB90EDC64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F23CD031-78C1-0642-B638-93915FDFFADD}">
      <dgm:prSet phldrT="[Text]" custT="1"/>
      <dgm:spPr/>
      <dgm:t>
        <a:bodyPr/>
        <a:lstStyle/>
        <a:p>
          <a:r>
            <a:rPr lang="en-US" sz="1600" dirty="0" smtClean="0">
              <a:latin typeface="Segoe UI Light" pitchFamily="34" charset="0"/>
            </a:rPr>
            <a:t>Conversion</a:t>
          </a:r>
          <a:endParaRPr lang="en-US" sz="1600" dirty="0">
            <a:latin typeface="Segoe UI Light" pitchFamily="34" charset="0"/>
          </a:endParaRPr>
        </a:p>
      </dgm:t>
    </dgm:pt>
    <dgm:pt modelId="{DB8D51C5-0A37-DC4E-9811-5C880C3AC401}" type="parTrans" cxnId="{3105BF5D-17D5-9643-8CE7-106C68D4B48C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28B7036D-503D-344A-A7BC-7746951C8950}" type="sibTrans" cxnId="{3105BF5D-17D5-9643-8CE7-106C68D4B48C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B67B4AA0-B504-7A47-A95B-87F545AEE01D}">
      <dgm:prSet phldrT="[Text]" custT="1"/>
      <dgm:spPr/>
      <dgm:t>
        <a:bodyPr/>
        <a:lstStyle/>
        <a:p>
          <a:r>
            <a:rPr lang="en-US" sz="1600" i="1" dirty="0" err="1" smtClean="0">
              <a:latin typeface="Segoe UI Light" pitchFamily="34" charset="0"/>
            </a:rPr>
            <a:t>Waqf</a:t>
          </a:r>
          <a:r>
            <a:rPr lang="en-US" sz="1600" i="1" dirty="0" smtClean="0">
              <a:latin typeface="Segoe UI Light" pitchFamily="34" charset="0"/>
            </a:rPr>
            <a:t>-Zakat </a:t>
          </a:r>
          <a:r>
            <a:rPr lang="en-US" sz="1600" dirty="0" smtClean="0">
              <a:latin typeface="Segoe UI Light" pitchFamily="34" charset="0"/>
            </a:rPr>
            <a:t>Management</a:t>
          </a:r>
          <a:endParaRPr lang="en-US" sz="1600" dirty="0">
            <a:latin typeface="Segoe UI Light" pitchFamily="34" charset="0"/>
          </a:endParaRPr>
        </a:p>
      </dgm:t>
    </dgm:pt>
    <dgm:pt modelId="{216AEF2C-0286-7C43-9878-DC92225B9CAB}" type="parTrans" cxnId="{F3982469-E07F-344F-9A5E-8826B7F392A9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7DBFD1F0-D741-7240-8E63-530406E523B9}" type="sibTrans" cxnId="{F3982469-E07F-344F-9A5E-8826B7F392A9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DED443F7-3AF0-9F4F-853C-37699746FD3D}">
      <dgm:prSet phldrT="[Text]" custT="1"/>
      <dgm:spPr/>
      <dgm:t>
        <a:bodyPr/>
        <a:lstStyle/>
        <a:p>
          <a:r>
            <a:rPr lang="en-US" sz="1600" i="0" dirty="0" smtClean="0">
              <a:latin typeface="Segoe UI Light" pitchFamily="34" charset="0"/>
            </a:rPr>
            <a:t>Product development</a:t>
          </a:r>
          <a:endParaRPr lang="en-US" sz="1600" i="0" dirty="0">
            <a:latin typeface="Segoe UI Light" pitchFamily="34" charset="0"/>
          </a:endParaRPr>
        </a:p>
      </dgm:t>
    </dgm:pt>
    <dgm:pt modelId="{1AE86450-5046-B248-B31B-B71F02ED02EC}" type="parTrans" cxnId="{7895438E-58C2-4A4D-874A-E6600343DD75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7B67DD99-2CF4-4A48-B74E-1867F6AD377F}" type="sibTrans" cxnId="{7895438E-58C2-4A4D-874A-E6600343DD75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5EEB5087-528B-D747-836A-2375379BC128}">
      <dgm:prSet phldrT="[Text]" custT="1"/>
      <dgm:spPr/>
      <dgm:t>
        <a:bodyPr/>
        <a:lstStyle/>
        <a:p>
          <a:r>
            <a:rPr lang="en-US" sz="1600" i="1" dirty="0" err="1" smtClean="0">
              <a:latin typeface="Segoe UI Light" pitchFamily="34" charset="0"/>
            </a:rPr>
            <a:t>Warits-Faraidl</a:t>
          </a:r>
          <a:r>
            <a:rPr lang="en-US" sz="1600" i="1" dirty="0" smtClean="0">
              <a:latin typeface="Segoe UI Light" pitchFamily="34" charset="0"/>
            </a:rPr>
            <a:t> </a:t>
          </a:r>
          <a:r>
            <a:rPr lang="en-US" sz="1600" dirty="0" smtClean="0">
              <a:latin typeface="Segoe UI Light" pitchFamily="34" charset="0"/>
            </a:rPr>
            <a:t>Consultancy</a:t>
          </a:r>
          <a:endParaRPr lang="en-US" sz="1600" dirty="0">
            <a:latin typeface="Segoe UI Light" pitchFamily="34" charset="0"/>
          </a:endParaRPr>
        </a:p>
      </dgm:t>
    </dgm:pt>
    <dgm:pt modelId="{B66E7CD0-EDB6-AE40-9207-21621BCE880A}" type="parTrans" cxnId="{5E544C3E-5728-4648-8240-0A9E20718D02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ED97C6E5-B10F-284C-98D0-A697A45E859A}" type="sibTrans" cxnId="{5E544C3E-5728-4648-8240-0A9E20718D02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D867FE18-1002-6B42-9A02-50FC803BB60A}">
      <dgm:prSet phldrT="[Text]" custT="1"/>
      <dgm:spPr/>
      <dgm:t>
        <a:bodyPr/>
        <a:lstStyle/>
        <a:p>
          <a:r>
            <a:rPr lang="en-US" sz="1600" i="0" dirty="0" smtClean="0">
              <a:latin typeface="Segoe UI Light" pitchFamily="34" charset="0"/>
            </a:rPr>
            <a:t>Corporate values</a:t>
          </a:r>
          <a:endParaRPr lang="en-US" sz="1600" i="0" dirty="0">
            <a:latin typeface="Segoe UI Light" pitchFamily="34" charset="0"/>
          </a:endParaRPr>
        </a:p>
      </dgm:t>
    </dgm:pt>
    <dgm:pt modelId="{B2823AAE-E694-0E4D-9E07-9FB4FD734A7C}" type="parTrans" cxnId="{5EF9A048-CDEC-2E42-AF04-43ADF313BDED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516593C4-E216-7148-8A0A-2ED65D0D2BB9}" type="sibTrans" cxnId="{5EF9A048-CDEC-2E42-AF04-43ADF313BDED}">
      <dgm:prSet/>
      <dgm:spPr/>
      <dgm:t>
        <a:bodyPr/>
        <a:lstStyle/>
        <a:p>
          <a:endParaRPr lang="en-US" sz="1600">
            <a:latin typeface="Segoe UI Light" pitchFamily="34" charset="0"/>
          </a:endParaRPr>
        </a:p>
      </dgm:t>
    </dgm:pt>
    <dgm:pt modelId="{D152BDD7-12F0-DF4D-A3E4-6A1E5C539FCA}" type="pres">
      <dgm:prSet presAssocID="{9D3C19B9-508A-D449-AB0A-9E2711D78A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3165A0-5824-9044-9EEF-3E0F1C3A132E}" type="pres">
      <dgm:prSet presAssocID="{99532637-5261-6341-AB72-0CD1CF859F70}" presName="composite" presStyleCnt="0"/>
      <dgm:spPr/>
      <dgm:t>
        <a:bodyPr/>
        <a:lstStyle/>
        <a:p>
          <a:endParaRPr lang="en-US"/>
        </a:p>
      </dgm:t>
    </dgm:pt>
    <dgm:pt modelId="{56A891BE-0A36-BC49-BCAC-7917CB2A94B6}" type="pres">
      <dgm:prSet presAssocID="{99532637-5261-6341-AB72-0CD1CF859F7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346D8-146E-024E-8D56-C99A55ACE7B0}" type="pres">
      <dgm:prSet presAssocID="{99532637-5261-6341-AB72-0CD1CF859F7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0C26B-13DB-F94B-A9E6-C1856B4E00AB}" type="pres">
      <dgm:prSet presAssocID="{5C77C2CA-FE19-3245-A24F-F2F7CDA95985}" presName="space" presStyleCnt="0"/>
      <dgm:spPr/>
      <dgm:t>
        <a:bodyPr/>
        <a:lstStyle/>
        <a:p>
          <a:endParaRPr lang="en-US"/>
        </a:p>
      </dgm:t>
    </dgm:pt>
    <dgm:pt modelId="{752A11D6-A69C-654C-A902-7506B0FEDA7A}" type="pres">
      <dgm:prSet presAssocID="{BF65BE52-D997-DC4E-AA05-5756D0D3210A}" presName="composite" presStyleCnt="0"/>
      <dgm:spPr/>
      <dgm:t>
        <a:bodyPr/>
        <a:lstStyle/>
        <a:p>
          <a:endParaRPr lang="en-US"/>
        </a:p>
      </dgm:t>
    </dgm:pt>
    <dgm:pt modelId="{4159583E-F615-1D4D-A760-4F0657280224}" type="pres">
      <dgm:prSet presAssocID="{BF65BE52-D997-DC4E-AA05-5756D0D3210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06C64-58B1-BA40-B903-0DDB62738A7C}" type="pres">
      <dgm:prSet presAssocID="{BF65BE52-D997-DC4E-AA05-5756D0D3210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6556C-5C5D-5942-8551-818D856C1E8E}" type="pres">
      <dgm:prSet presAssocID="{71129FF5-DFDD-C742-92E2-C78B733D0E2A}" presName="space" presStyleCnt="0"/>
      <dgm:spPr/>
      <dgm:t>
        <a:bodyPr/>
        <a:lstStyle/>
        <a:p>
          <a:endParaRPr lang="en-US"/>
        </a:p>
      </dgm:t>
    </dgm:pt>
    <dgm:pt modelId="{0D73DB72-A61B-0742-AE48-39D70E1DBE46}" type="pres">
      <dgm:prSet presAssocID="{41C9E799-4F2C-CA48-B555-3934830254ED}" presName="composite" presStyleCnt="0"/>
      <dgm:spPr/>
      <dgm:t>
        <a:bodyPr/>
        <a:lstStyle/>
        <a:p>
          <a:endParaRPr lang="en-US"/>
        </a:p>
      </dgm:t>
    </dgm:pt>
    <dgm:pt modelId="{6D598593-64DA-2842-BBA0-E0519D16766F}" type="pres">
      <dgm:prSet presAssocID="{41C9E799-4F2C-CA48-B555-3934830254E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C3DD2-6E18-D241-AFCB-08894E66AD74}" type="pres">
      <dgm:prSet presAssocID="{41C9E799-4F2C-CA48-B555-3934830254E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EA1E9-C9F3-964A-B7CB-65D124466409}" type="pres">
      <dgm:prSet presAssocID="{1FF7B12A-E1C6-BE48-A4D9-FBD054247969}" presName="space" presStyleCnt="0"/>
      <dgm:spPr/>
      <dgm:t>
        <a:bodyPr/>
        <a:lstStyle/>
        <a:p>
          <a:endParaRPr lang="en-US"/>
        </a:p>
      </dgm:t>
    </dgm:pt>
    <dgm:pt modelId="{47F36513-DC81-5C41-A3FF-EB63BA86F5C1}" type="pres">
      <dgm:prSet presAssocID="{711889CB-C216-8E4F-BA08-ED4950994495}" presName="composite" presStyleCnt="0"/>
      <dgm:spPr/>
      <dgm:t>
        <a:bodyPr/>
        <a:lstStyle/>
        <a:p>
          <a:endParaRPr lang="en-US"/>
        </a:p>
      </dgm:t>
    </dgm:pt>
    <dgm:pt modelId="{452E88A3-EFA5-B74C-A2D7-6E101BA5D98E}" type="pres">
      <dgm:prSet presAssocID="{711889CB-C216-8E4F-BA08-ED495099449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84697-EF25-B346-AF9C-AF1B372B82E2}" type="pres">
      <dgm:prSet presAssocID="{711889CB-C216-8E4F-BA08-ED4950994495}" presName="desTx" presStyleLbl="alignAccFollowNode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E90D03-8E8E-4FF4-A813-6F28A1081E2A}" type="presOf" srcId="{31F1F748-361F-2B44-B04E-EBE23713C9A3}" destId="{26AC3DD2-6E18-D241-AFCB-08894E66AD74}" srcOrd="0" destOrd="1" presId="urn:microsoft.com/office/officeart/2005/8/layout/hList1"/>
    <dgm:cxn modelId="{A309ABA2-C758-DC43-AE55-6FC50211571A}" srcId="{9D3C19B9-508A-D449-AB0A-9E2711D78AF9}" destId="{41C9E799-4F2C-CA48-B555-3934830254ED}" srcOrd="2" destOrd="0" parTransId="{73882E60-62D2-674B-80BA-8CBAD9EFC9EB}" sibTransId="{1FF7B12A-E1C6-BE48-A4D9-FBD054247969}"/>
    <dgm:cxn modelId="{05B254A3-6BE3-AC4A-A400-D6E544C933B6}" srcId="{41C9E799-4F2C-CA48-B555-3934830254ED}" destId="{CC9867C5-3AD2-844B-ABE1-8238C8ECECD7}" srcOrd="2" destOrd="0" parTransId="{3A37956D-43DE-AE49-8D17-923CE42D886B}" sibTransId="{D9FD976E-B727-9D47-9D46-2E7A939A77E4}"/>
    <dgm:cxn modelId="{61E7D376-4EDA-5A47-88C6-4EEE2946CB29}" srcId="{BF65BE52-D997-DC4E-AA05-5756D0D3210A}" destId="{3CFB6508-AB6B-174C-BFCB-F56F53C309EE}" srcOrd="0" destOrd="0" parTransId="{D101AFF5-4458-2544-9A17-20C863DB1D45}" sibTransId="{81A3AA55-BEC0-884A-B083-3321A6002366}"/>
    <dgm:cxn modelId="{B98B710C-AD2D-4B1E-ADF4-0B6251836DAB}" type="presOf" srcId="{2D03BC17-1170-2548-B13E-9CF89713887E}" destId="{906346D8-146E-024E-8D56-C99A55ACE7B0}" srcOrd="0" destOrd="2" presId="urn:microsoft.com/office/officeart/2005/8/layout/hList1"/>
    <dgm:cxn modelId="{9300B401-CDE0-0D44-AB56-29D21CD3BD4B}" srcId="{BF65BE52-D997-DC4E-AA05-5756D0D3210A}" destId="{65D07D92-E82F-E54D-826D-55F80BE587B5}" srcOrd="3" destOrd="0" parTransId="{37CD8F4A-F1D6-9048-B9FD-82605863A6DA}" sibTransId="{DE37AEE7-3331-FA46-9234-185E8A10F290}"/>
    <dgm:cxn modelId="{5EF9A048-CDEC-2E42-AF04-43ADF313BDED}" srcId="{BF65BE52-D997-DC4E-AA05-5756D0D3210A}" destId="{D867FE18-1002-6B42-9A02-50FC803BB60A}" srcOrd="6" destOrd="0" parTransId="{B2823AAE-E694-0E4D-9E07-9FB4FD734A7C}" sibTransId="{516593C4-E216-7148-8A0A-2ED65D0D2BB9}"/>
    <dgm:cxn modelId="{A25FDB97-7DB9-42E3-8660-2C7811A4763B}" type="presOf" srcId="{D42CA67C-5F6C-7D42-8D84-428BD9C63C17}" destId="{F6A06C64-58B1-BA40-B903-0DDB62738A7C}" srcOrd="0" destOrd="2" presId="urn:microsoft.com/office/officeart/2005/8/layout/hList1"/>
    <dgm:cxn modelId="{7200C63C-F45A-6440-B1E6-87108FAC091A}" srcId="{9D3C19B9-508A-D449-AB0A-9E2711D78AF9}" destId="{99532637-5261-6341-AB72-0CD1CF859F70}" srcOrd="0" destOrd="0" parTransId="{D4B4D9BF-FD3C-274F-90E0-3E24C2451D78}" sibTransId="{5C77C2CA-FE19-3245-A24F-F2F7CDA95985}"/>
    <dgm:cxn modelId="{AF8D200F-1AF7-4BAD-B409-198AEE10B72E}" type="presOf" srcId="{D867FE18-1002-6B42-9A02-50FC803BB60A}" destId="{F6A06C64-58B1-BA40-B903-0DDB62738A7C}" srcOrd="0" destOrd="6" presId="urn:microsoft.com/office/officeart/2005/8/layout/hList1"/>
    <dgm:cxn modelId="{7BF65D42-C6A9-3C4D-A6BC-ACEF848FF9D3}" srcId="{BF65BE52-D997-DC4E-AA05-5756D0D3210A}" destId="{7562A5ED-CCB8-F549-B466-02A9B392B0A1}" srcOrd="4" destOrd="0" parTransId="{2C22FD14-EA09-7A4E-9030-3BDF604CEEAF}" sibTransId="{C8F4DBAC-940F-844D-B046-D4251AA8608D}"/>
    <dgm:cxn modelId="{5B22926F-F882-8445-A690-731B82B16444}" srcId="{99532637-5261-6341-AB72-0CD1CF859F70}" destId="{8684D1AF-C231-2242-8E3D-2953EB4AAE43}" srcOrd="3" destOrd="0" parTransId="{9424E5CA-F148-9546-80BD-CA1676F32978}" sibTransId="{201D4F76-6C40-5D4F-8371-2CB277167F67}"/>
    <dgm:cxn modelId="{80FBECDF-4793-DD43-9A71-56978BD37EE3}" srcId="{BF65BE52-D997-DC4E-AA05-5756D0D3210A}" destId="{D42CA67C-5F6C-7D42-8D84-428BD9C63C17}" srcOrd="2" destOrd="0" parTransId="{8E884A1C-3E10-7E44-A260-293B6E0C7F10}" sibTransId="{6CAE4B21-7E8F-A944-8980-7D0DF7618F4A}"/>
    <dgm:cxn modelId="{1FE18217-D145-2D48-92C2-9020D3C8E281}" srcId="{99532637-5261-6341-AB72-0CD1CF859F70}" destId="{EDC98D7E-32BC-C349-A209-C72506C9271A}" srcOrd="4" destOrd="0" parTransId="{2B8A45AF-F1D0-944E-A88F-D80906389F39}" sibTransId="{ED91314F-98C6-C247-AC9E-2BFFF3577082}"/>
    <dgm:cxn modelId="{013E89D8-D34A-4B18-9DCC-D29F97195CD5}" type="presOf" srcId="{BF65BE52-D997-DC4E-AA05-5756D0D3210A}" destId="{4159583E-F615-1D4D-A760-4F0657280224}" srcOrd="0" destOrd="0" presId="urn:microsoft.com/office/officeart/2005/8/layout/hList1"/>
    <dgm:cxn modelId="{359963FC-A16D-4B01-8E1D-AF1F08ED2BBB}" type="presOf" srcId="{89814998-BF04-E84E-A959-62445E455E2C}" destId="{26AC3DD2-6E18-D241-AFCB-08894E66AD74}" srcOrd="0" destOrd="0" presId="urn:microsoft.com/office/officeart/2005/8/layout/hList1"/>
    <dgm:cxn modelId="{605E1E2F-6DE2-0648-80CE-F55A146D1B25}" srcId="{9D3C19B9-508A-D449-AB0A-9E2711D78AF9}" destId="{BF65BE52-D997-DC4E-AA05-5756D0D3210A}" srcOrd="1" destOrd="0" parTransId="{B4128AFF-A2C0-1E44-BB94-9B6DACBC39D4}" sibTransId="{71129FF5-DFDD-C742-92E2-C78B733D0E2A}"/>
    <dgm:cxn modelId="{7895438E-58C2-4A4D-874A-E6600343DD75}" srcId="{BF65BE52-D997-DC4E-AA05-5756D0D3210A}" destId="{DED443F7-3AF0-9F4F-853C-37699746FD3D}" srcOrd="5" destOrd="0" parTransId="{1AE86450-5046-B248-B31B-B71F02ED02EC}" sibTransId="{7B67DD99-2CF4-4A48-B74E-1867F6AD377F}"/>
    <dgm:cxn modelId="{3105BF5D-17D5-9643-8CE7-106C68D4B48C}" srcId="{41C9E799-4F2C-CA48-B555-3934830254ED}" destId="{F23CD031-78C1-0642-B638-93915FDFFADD}" srcOrd="3" destOrd="0" parTransId="{DB8D51C5-0A37-DC4E-9811-5C880C3AC401}" sibTransId="{28B7036D-503D-344A-A7BC-7746951C8950}"/>
    <dgm:cxn modelId="{0213A4D7-1EA1-4000-93BF-463C9BC38D38}" type="presOf" srcId="{B67B4AA0-B504-7A47-A95B-87F545AEE01D}" destId="{6C684697-EF25-B346-AF9C-AF1B372B82E2}" srcOrd="0" destOrd="2" presId="urn:microsoft.com/office/officeart/2005/8/layout/hList1"/>
    <dgm:cxn modelId="{6F527281-E10C-CD48-9B13-780D0172D084}" srcId="{BF65BE52-D997-DC4E-AA05-5756D0D3210A}" destId="{F5D3B692-5FC8-1C43-ADD2-33C3E7A1C58A}" srcOrd="1" destOrd="0" parTransId="{5A17E638-6AC4-0546-AE80-645DCF610250}" sibTransId="{16D139BA-D64C-F543-AB27-ED1EAFE43708}"/>
    <dgm:cxn modelId="{46AD71F0-F1AD-F745-9768-25F0D1EAA474}" srcId="{41C9E799-4F2C-CA48-B555-3934830254ED}" destId="{31F1F748-361F-2B44-B04E-EBE23713C9A3}" srcOrd="1" destOrd="0" parTransId="{82D2B47E-FDA7-FF44-8B84-764355B6434D}" sibTransId="{960337D8-1735-0243-BC30-515390803E45}"/>
    <dgm:cxn modelId="{C293B943-7220-7247-8227-E7020BDA7361}" srcId="{711889CB-C216-8E4F-BA08-ED4950994495}" destId="{49873039-33A8-C046-9C6C-4794C2CA9429}" srcOrd="0" destOrd="0" parTransId="{04332DB1-1972-1A49-AE3F-337AA4331B53}" sibTransId="{571B11F2-3E84-6343-8093-E15CFD9B7E13}"/>
    <dgm:cxn modelId="{CDFBA028-E69A-4337-92F9-F56BBB8FB7A5}" type="presOf" srcId="{7562A5ED-CCB8-F549-B466-02A9B392B0A1}" destId="{F6A06C64-58B1-BA40-B903-0DDB62738A7C}" srcOrd="0" destOrd="4" presId="urn:microsoft.com/office/officeart/2005/8/layout/hList1"/>
    <dgm:cxn modelId="{F95065A8-0DBB-AD46-B53C-40B209B09A24}" srcId="{99532637-5261-6341-AB72-0CD1CF859F70}" destId="{10EF397B-2ECD-0843-8894-15C24BFF3FA3}" srcOrd="0" destOrd="0" parTransId="{883673F5-955C-8F42-A26D-6F6E876F9218}" sibTransId="{57794C2F-1F32-7548-8B84-CFBBDF23FC70}"/>
    <dgm:cxn modelId="{9A4EB07F-F7CB-4A61-AAFC-3941A9DCFCF0}" type="presOf" srcId="{EDC98D7E-32BC-C349-A209-C72506C9271A}" destId="{906346D8-146E-024E-8D56-C99A55ACE7B0}" srcOrd="0" destOrd="4" presId="urn:microsoft.com/office/officeart/2005/8/layout/hList1"/>
    <dgm:cxn modelId="{58F28964-2C55-4771-A32E-6093972DA55B}" type="presOf" srcId="{993E3ADD-96A4-014B-968D-4AAA3DB0EA89}" destId="{6C684697-EF25-B346-AF9C-AF1B372B82E2}" srcOrd="0" destOrd="1" presId="urn:microsoft.com/office/officeart/2005/8/layout/hList1"/>
    <dgm:cxn modelId="{2F645C33-1A99-CB42-9457-D9351020008B}" srcId="{99532637-5261-6341-AB72-0CD1CF859F70}" destId="{0FF0B155-334F-1841-BE67-3CDDC4D9773D}" srcOrd="1" destOrd="0" parTransId="{4ED3B180-B3BD-E945-9262-E9A03BDD98A9}" sibTransId="{4A1F3B40-BF3E-7643-A4AF-10AE2CF912DE}"/>
    <dgm:cxn modelId="{97B32BA6-A7E3-4EA8-B608-47661BA8D309}" type="presOf" srcId="{F5D3B692-5FC8-1C43-ADD2-33C3E7A1C58A}" destId="{F6A06C64-58B1-BA40-B903-0DDB62738A7C}" srcOrd="0" destOrd="1" presId="urn:microsoft.com/office/officeart/2005/8/layout/hList1"/>
    <dgm:cxn modelId="{2C7C6AA7-62A8-4FE7-B616-22C47F318010}" type="presOf" srcId="{DED443F7-3AF0-9F4F-853C-37699746FD3D}" destId="{F6A06C64-58B1-BA40-B903-0DDB62738A7C}" srcOrd="0" destOrd="5" presId="urn:microsoft.com/office/officeart/2005/8/layout/hList1"/>
    <dgm:cxn modelId="{9AE6BB6E-C6E6-4BAB-861C-4861E6FE4674}" type="presOf" srcId="{8684D1AF-C231-2242-8E3D-2953EB4AAE43}" destId="{906346D8-146E-024E-8D56-C99A55ACE7B0}" srcOrd="0" destOrd="3" presId="urn:microsoft.com/office/officeart/2005/8/layout/hList1"/>
    <dgm:cxn modelId="{5762F0CF-0F27-4C80-AFA6-1062F810CB04}" type="presOf" srcId="{5EEB5087-528B-D747-836A-2375379BC128}" destId="{6C684697-EF25-B346-AF9C-AF1B372B82E2}" srcOrd="0" destOrd="3" presId="urn:microsoft.com/office/officeart/2005/8/layout/hList1"/>
    <dgm:cxn modelId="{BE478337-9406-4828-9E79-93400161BB99}" type="presOf" srcId="{65D07D92-E82F-E54D-826D-55F80BE587B5}" destId="{F6A06C64-58B1-BA40-B903-0DDB62738A7C}" srcOrd="0" destOrd="3" presId="urn:microsoft.com/office/officeart/2005/8/layout/hList1"/>
    <dgm:cxn modelId="{641096C0-1743-4E54-B778-682E6B0D99EE}" type="presOf" srcId="{49873039-33A8-C046-9C6C-4794C2CA9429}" destId="{6C684697-EF25-B346-AF9C-AF1B372B82E2}" srcOrd="0" destOrd="0" presId="urn:microsoft.com/office/officeart/2005/8/layout/hList1"/>
    <dgm:cxn modelId="{87C3DE7B-5C1F-4151-A136-9BA5C02AFB4A}" type="presOf" srcId="{99532637-5261-6341-AB72-0CD1CF859F70}" destId="{56A891BE-0A36-BC49-BCAC-7917CB2A94B6}" srcOrd="0" destOrd="0" presId="urn:microsoft.com/office/officeart/2005/8/layout/hList1"/>
    <dgm:cxn modelId="{56F495E6-043B-4C44-A60B-C625581358A0}" srcId="{711889CB-C216-8E4F-BA08-ED4950994495}" destId="{993E3ADD-96A4-014B-968D-4AAA3DB0EA89}" srcOrd="1" destOrd="0" parTransId="{35EAE496-0F5B-A24A-A3D6-693D273B69B1}" sibTransId="{3118F0FD-405B-0C46-9D57-E9156EC08D89}"/>
    <dgm:cxn modelId="{8D610825-4821-4142-893E-AF7A6352A2B8}" type="presOf" srcId="{9D3C19B9-508A-D449-AB0A-9E2711D78AF9}" destId="{D152BDD7-12F0-DF4D-A3E4-6A1E5C539FCA}" srcOrd="0" destOrd="0" presId="urn:microsoft.com/office/officeart/2005/8/layout/hList1"/>
    <dgm:cxn modelId="{4F6283E2-F575-4A4C-BC73-BB5C7A2ECFB3}" type="presOf" srcId="{F23CD031-78C1-0642-B638-93915FDFFADD}" destId="{26AC3DD2-6E18-D241-AFCB-08894E66AD74}" srcOrd="0" destOrd="3" presId="urn:microsoft.com/office/officeart/2005/8/layout/hList1"/>
    <dgm:cxn modelId="{2C3D9BE8-1949-4FCC-A611-9D2DBA3EFFC0}" type="presOf" srcId="{0FF0B155-334F-1841-BE67-3CDDC4D9773D}" destId="{906346D8-146E-024E-8D56-C99A55ACE7B0}" srcOrd="0" destOrd="1" presId="urn:microsoft.com/office/officeart/2005/8/layout/hList1"/>
    <dgm:cxn modelId="{321B3878-CBB4-4096-816A-A29FB09243C4}" type="presOf" srcId="{10EF397B-2ECD-0843-8894-15C24BFF3FA3}" destId="{906346D8-146E-024E-8D56-C99A55ACE7B0}" srcOrd="0" destOrd="0" presId="urn:microsoft.com/office/officeart/2005/8/layout/hList1"/>
    <dgm:cxn modelId="{0AC329C3-EDEA-E640-A313-21C08E0C0FEF}" srcId="{9D3C19B9-508A-D449-AB0A-9E2711D78AF9}" destId="{711889CB-C216-8E4F-BA08-ED4950994495}" srcOrd="3" destOrd="0" parTransId="{C13C5F5A-F018-5245-ADD3-37B5B2D186DF}" sibTransId="{7FD3D2C4-B800-384C-B1D6-E503994583F8}"/>
    <dgm:cxn modelId="{B1F6A54E-5370-419C-95C9-5DEC55D6D3FE}" type="presOf" srcId="{41C9E799-4F2C-CA48-B555-3934830254ED}" destId="{6D598593-64DA-2842-BBA0-E0519D16766F}" srcOrd="0" destOrd="0" presId="urn:microsoft.com/office/officeart/2005/8/layout/hList1"/>
    <dgm:cxn modelId="{25B88786-8A9E-44C0-A24C-13FDF93E05D0}" type="presOf" srcId="{CC9867C5-3AD2-844B-ABE1-8238C8ECECD7}" destId="{26AC3DD2-6E18-D241-AFCB-08894E66AD74}" srcOrd="0" destOrd="2" presId="urn:microsoft.com/office/officeart/2005/8/layout/hList1"/>
    <dgm:cxn modelId="{5E544C3E-5728-4648-8240-0A9E20718D02}" srcId="{711889CB-C216-8E4F-BA08-ED4950994495}" destId="{5EEB5087-528B-D747-836A-2375379BC128}" srcOrd="3" destOrd="0" parTransId="{B66E7CD0-EDB6-AE40-9207-21621BCE880A}" sibTransId="{ED97C6E5-B10F-284C-98D0-A697A45E859A}"/>
    <dgm:cxn modelId="{7895EB60-3E31-A04D-91D3-22FFB90EDC64}" srcId="{99532637-5261-6341-AB72-0CD1CF859F70}" destId="{2D03BC17-1170-2548-B13E-9CF89713887E}" srcOrd="2" destOrd="0" parTransId="{3204C428-5447-754B-9C4D-3D44B5DD6A73}" sibTransId="{96B74D41-FEE3-254D-9890-491D20575334}"/>
    <dgm:cxn modelId="{D1CFEECF-F489-654A-B407-5B835E060875}" srcId="{41C9E799-4F2C-CA48-B555-3934830254ED}" destId="{89814998-BF04-E84E-A959-62445E455E2C}" srcOrd="0" destOrd="0" parTransId="{7FCCA72C-8FDB-AA41-8F1F-F1477FA4DFAC}" sibTransId="{F872F9E9-CEB1-2A42-B6A2-759EFA563056}"/>
    <dgm:cxn modelId="{F3982469-E07F-344F-9A5E-8826B7F392A9}" srcId="{711889CB-C216-8E4F-BA08-ED4950994495}" destId="{B67B4AA0-B504-7A47-A95B-87F545AEE01D}" srcOrd="2" destOrd="0" parTransId="{216AEF2C-0286-7C43-9878-DC92225B9CAB}" sibTransId="{7DBFD1F0-D741-7240-8E63-530406E523B9}"/>
    <dgm:cxn modelId="{A8049F35-116D-42BA-A3F8-54CAE6BACFBA}" type="presOf" srcId="{711889CB-C216-8E4F-BA08-ED4950994495}" destId="{452E88A3-EFA5-B74C-A2D7-6E101BA5D98E}" srcOrd="0" destOrd="0" presId="urn:microsoft.com/office/officeart/2005/8/layout/hList1"/>
    <dgm:cxn modelId="{17410712-9A12-4C89-ABA0-05CAE701A914}" type="presOf" srcId="{3CFB6508-AB6B-174C-BFCB-F56F53C309EE}" destId="{F6A06C64-58B1-BA40-B903-0DDB62738A7C}" srcOrd="0" destOrd="0" presId="urn:microsoft.com/office/officeart/2005/8/layout/hList1"/>
    <dgm:cxn modelId="{A179C6C8-D921-40AA-B328-ECF1F39BE032}" type="presParOf" srcId="{D152BDD7-12F0-DF4D-A3E4-6A1E5C539FCA}" destId="{143165A0-5824-9044-9EEF-3E0F1C3A132E}" srcOrd="0" destOrd="0" presId="urn:microsoft.com/office/officeart/2005/8/layout/hList1"/>
    <dgm:cxn modelId="{65E6BDE4-8385-4181-9B39-186417FA953F}" type="presParOf" srcId="{143165A0-5824-9044-9EEF-3E0F1C3A132E}" destId="{56A891BE-0A36-BC49-BCAC-7917CB2A94B6}" srcOrd="0" destOrd="0" presId="urn:microsoft.com/office/officeart/2005/8/layout/hList1"/>
    <dgm:cxn modelId="{8EBB86EC-A4AA-4B28-8969-868EB2A9FC98}" type="presParOf" srcId="{143165A0-5824-9044-9EEF-3E0F1C3A132E}" destId="{906346D8-146E-024E-8D56-C99A55ACE7B0}" srcOrd="1" destOrd="0" presId="urn:microsoft.com/office/officeart/2005/8/layout/hList1"/>
    <dgm:cxn modelId="{08C7CE6C-3DD4-4305-B7CB-D40C28DCEED0}" type="presParOf" srcId="{D152BDD7-12F0-DF4D-A3E4-6A1E5C539FCA}" destId="{35D0C26B-13DB-F94B-A9E6-C1856B4E00AB}" srcOrd="1" destOrd="0" presId="urn:microsoft.com/office/officeart/2005/8/layout/hList1"/>
    <dgm:cxn modelId="{85EAE1E3-998E-4DA3-8536-031BDD7D09A2}" type="presParOf" srcId="{D152BDD7-12F0-DF4D-A3E4-6A1E5C539FCA}" destId="{752A11D6-A69C-654C-A902-7506B0FEDA7A}" srcOrd="2" destOrd="0" presId="urn:microsoft.com/office/officeart/2005/8/layout/hList1"/>
    <dgm:cxn modelId="{784EE49C-7203-43F0-BCE7-E1587FD6DB3D}" type="presParOf" srcId="{752A11D6-A69C-654C-A902-7506B0FEDA7A}" destId="{4159583E-F615-1D4D-A760-4F0657280224}" srcOrd="0" destOrd="0" presId="urn:microsoft.com/office/officeart/2005/8/layout/hList1"/>
    <dgm:cxn modelId="{A849590D-F183-486B-B1E8-7FA60631A6DD}" type="presParOf" srcId="{752A11D6-A69C-654C-A902-7506B0FEDA7A}" destId="{F6A06C64-58B1-BA40-B903-0DDB62738A7C}" srcOrd="1" destOrd="0" presId="urn:microsoft.com/office/officeart/2005/8/layout/hList1"/>
    <dgm:cxn modelId="{86167DB9-F8A1-4865-865B-A1144FFBADEF}" type="presParOf" srcId="{D152BDD7-12F0-DF4D-A3E4-6A1E5C539FCA}" destId="{D696556C-5C5D-5942-8551-818D856C1E8E}" srcOrd="3" destOrd="0" presId="urn:microsoft.com/office/officeart/2005/8/layout/hList1"/>
    <dgm:cxn modelId="{7012F6FB-5B17-45C7-A7E2-DF4D2EA3E46D}" type="presParOf" srcId="{D152BDD7-12F0-DF4D-A3E4-6A1E5C539FCA}" destId="{0D73DB72-A61B-0742-AE48-39D70E1DBE46}" srcOrd="4" destOrd="0" presId="urn:microsoft.com/office/officeart/2005/8/layout/hList1"/>
    <dgm:cxn modelId="{BEA4988B-C9F2-4393-A9F8-C502D642C848}" type="presParOf" srcId="{0D73DB72-A61B-0742-AE48-39D70E1DBE46}" destId="{6D598593-64DA-2842-BBA0-E0519D16766F}" srcOrd="0" destOrd="0" presId="urn:microsoft.com/office/officeart/2005/8/layout/hList1"/>
    <dgm:cxn modelId="{D2237A78-6EE1-449A-9E50-7C202DC33E8D}" type="presParOf" srcId="{0D73DB72-A61B-0742-AE48-39D70E1DBE46}" destId="{26AC3DD2-6E18-D241-AFCB-08894E66AD74}" srcOrd="1" destOrd="0" presId="urn:microsoft.com/office/officeart/2005/8/layout/hList1"/>
    <dgm:cxn modelId="{3A32A7B8-5255-4C8F-87FD-4A4178782C50}" type="presParOf" srcId="{D152BDD7-12F0-DF4D-A3E4-6A1E5C539FCA}" destId="{3F4EA1E9-C9F3-964A-B7CB-65D124466409}" srcOrd="5" destOrd="0" presId="urn:microsoft.com/office/officeart/2005/8/layout/hList1"/>
    <dgm:cxn modelId="{77134AA7-C41D-433A-B810-E1224C829A94}" type="presParOf" srcId="{D152BDD7-12F0-DF4D-A3E4-6A1E5C539FCA}" destId="{47F36513-DC81-5C41-A3FF-EB63BA86F5C1}" srcOrd="6" destOrd="0" presId="urn:microsoft.com/office/officeart/2005/8/layout/hList1"/>
    <dgm:cxn modelId="{11D8798C-7DD3-4E28-B154-F5F708253A00}" type="presParOf" srcId="{47F36513-DC81-5C41-A3FF-EB63BA86F5C1}" destId="{452E88A3-EFA5-B74C-A2D7-6E101BA5D98E}" srcOrd="0" destOrd="0" presId="urn:microsoft.com/office/officeart/2005/8/layout/hList1"/>
    <dgm:cxn modelId="{9BD9BB5D-808A-4FD6-BCC2-6B800DFF2415}" type="presParOf" srcId="{47F36513-DC81-5C41-A3FF-EB63BA86F5C1}" destId="{6C684697-EF25-B346-AF9C-AF1B372B82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C2867-780E-CD48-A165-902A65F1ACC6}">
      <dsp:nvSpPr>
        <dsp:cNvPr id="0" name=""/>
        <dsp:cNvSpPr/>
      </dsp:nvSpPr>
      <dsp:spPr>
        <a:xfrm>
          <a:off x="1439805" y="0"/>
          <a:ext cx="1958181" cy="1958181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Solutions Driven</a:t>
          </a:r>
        </a:p>
      </dsp:txBody>
      <dsp:txXfrm>
        <a:off x="1929350" y="979091"/>
        <a:ext cx="979091" cy="979090"/>
      </dsp:txXfrm>
    </dsp:sp>
    <dsp:sp modelId="{43D97D9E-DF98-5D4D-8069-489EC3BFF906}">
      <dsp:nvSpPr>
        <dsp:cNvPr id="0" name=""/>
        <dsp:cNvSpPr/>
      </dsp:nvSpPr>
      <dsp:spPr>
        <a:xfrm>
          <a:off x="460714" y="1958181"/>
          <a:ext cx="1958181" cy="1958181"/>
        </a:xfrm>
        <a:prstGeom prst="triangle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Internal Strength</a:t>
          </a:r>
          <a:endParaRPr lang="en-US" sz="1600" kern="1200" dirty="0"/>
        </a:p>
      </dsp:txBody>
      <dsp:txXfrm>
        <a:off x="950259" y="2937272"/>
        <a:ext cx="979091" cy="979090"/>
      </dsp:txXfrm>
    </dsp:sp>
    <dsp:sp modelId="{50E8FC79-0BD1-1B45-B264-06DBEDD230AA}">
      <dsp:nvSpPr>
        <dsp:cNvPr id="0" name=""/>
        <dsp:cNvSpPr/>
      </dsp:nvSpPr>
      <dsp:spPr>
        <a:xfrm rot="10800000">
          <a:off x="1439805" y="1958181"/>
          <a:ext cx="1958181" cy="1958181"/>
        </a:xfrm>
        <a:prstGeom prst="triangle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CLIENTS</a:t>
          </a:r>
          <a:endParaRPr lang="en-US" sz="1600" kern="1200" dirty="0"/>
        </a:p>
      </dsp:txBody>
      <dsp:txXfrm rot="10800000">
        <a:off x="1929350" y="1958181"/>
        <a:ext cx="979091" cy="979090"/>
      </dsp:txXfrm>
    </dsp:sp>
    <dsp:sp modelId="{CE40D327-751F-DA49-AE46-A3809CE160AC}">
      <dsp:nvSpPr>
        <dsp:cNvPr id="0" name=""/>
        <dsp:cNvSpPr/>
      </dsp:nvSpPr>
      <dsp:spPr>
        <a:xfrm>
          <a:off x="2418896" y="1958181"/>
          <a:ext cx="1958181" cy="1958181"/>
        </a:xfrm>
        <a:prstGeom prst="triangl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Strategic Partners</a:t>
          </a:r>
          <a:endParaRPr lang="en-US" sz="1600" kern="1200" dirty="0"/>
        </a:p>
      </dsp:txBody>
      <dsp:txXfrm>
        <a:off x="2908441" y="2937272"/>
        <a:ext cx="979091" cy="979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35E93-D7F8-EE44-8ECD-E7EC1ACE6F2F}">
      <dsp:nvSpPr>
        <dsp:cNvPr id="0" name=""/>
        <dsp:cNvSpPr/>
      </dsp:nvSpPr>
      <dsp:spPr>
        <a:xfrm>
          <a:off x="573451" y="486214"/>
          <a:ext cx="3244446" cy="3244446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2A5C9-C85C-0344-8A39-DC5E0EF2C095}">
      <dsp:nvSpPr>
        <dsp:cNvPr id="0" name=""/>
        <dsp:cNvSpPr/>
      </dsp:nvSpPr>
      <dsp:spPr>
        <a:xfrm>
          <a:off x="573451" y="486214"/>
          <a:ext cx="3244446" cy="3244446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84FB5D-7008-C64B-B46B-EA1E63FEA4E2}">
      <dsp:nvSpPr>
        <dsp:cNvPr id="0" name=""/>
        <dsp:cNvSpPr/>
      </dsp:nvSpPr>
      <dsp:spPr>
        <a:xfrm>
          <a:off x="573451" y="486214"/>
          <a:ext cx="3244446" cy="3244446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F2842-8D1D-B144-BE68-6B2FA54A9BC7}">
      <dsp:nvSpPr>
        <dsp:cNvPr id="0" name=""/>
        <dsp:cNvSpPr/>
      </dsp:nvSpPr>
      <dsp:spPr>
        <a:xfrm>
          <a:off x="573451" y="486214"/>
          <a:ext cx="3244446" cy="3244446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44CC83-0C97-A048-8A40-2F6F7048532A}">
      <dsp:nvSpPr>
        <dsp:cNvPr id="0" name=""/>
        <dsp:cNvSpPr/>
      </dsp:nvSpPr>
      <dsp:spPr>
        <a:xfrm>
          <a:off x="573451" y="486214"/>
          <a:ext cx="3244446" cy="3244446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ABEFE5-3618-2E40-9B69-9C38E43D46B5}">
      <dsp:nvSpPr>
        <dsp:cNvPr id="0" name=""/>
        <dsp:cNvSpPr/>
      </dsp:nvSpPr>
      <dsp:spPr>
        <a:xfrm>
          <a:off x="1449488" y="1362251"/>
          <a:ext cx="1492372" cy="14923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Client Needs</a:t>
          </a:r>
          <a:endParaRPr lang="en-US" sz="2000" kern="1200" dirty="0"/>
        </a:p>
      </dsp:txBody>
      <dsp:txXfrm>
        <a:off x="1668041" y="1580804"/>
        <a:ext cx="1055266" cy="1055266"/>
      </dsp:txXfrm>
    </dsp:sp>
    <dsp:sp modelId="{53B6BB05-E8D2-EB45-AA53-B8B18DF1874A}">
      <dsp:nvSpPr>
        <dsp:cNvPr id="0" name=""/>
        <dsp:cNvSpPr/>
      </dsp:nvSpPr>
      <dsp:spPr>
        <a:xfrm>
          <a:off x="1673344" y="1491"/>
          <a:ext cx="1044660" cy="10446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Corporate/Strategic Solutions</a:t>
          </a:r>
          <a:endParaRPr lang="en-US" sz="1050" kern="1200" dirty="0"/>
        </a:p>
      </dsp:txBody>
      <dsp:txXfrm>
        <a:off x="1826331" y="154478"/>
        <a:ext cx="738686" cy="738686"/>
      </dsp:txXfrm>
    </dsp:sp>
    <dsp:sp modelId="{9A69C2C6-F462-3641-AE8E-485EAF3A2598}">
      <dsp:nvSpPr>
        <dsp:cNvPr id="0" name=""/>
        <dsp:cNvSpPr/>
      </dsp:nvSpPr>
      <dsp:spPr>
        <a:xfrm>
          <a:off x="3180403" y="1096433"/>
          <a:ext cx="1044660" cy="10446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Operations Solutions</a:t>
          </a:r>
          <a:endParaRPr lang="en-US" sz="1050" kern="1200" dirty="0"/>
        </a:p>
      </dsp:txBody>
      <dsp:txXfrm>
        <a:off x="3333390" y="1249420"/>
        <a:ext cx="738686" cy="738686"/>
      </dsp:txXfrm>
    </dsp:sp>
    <dsp:sp modelId="{AD773E17-FDC6-4C4C-B9D2-A962584B76FF}">
      <dsp:nvSpPr>
        <dsp:cNvPr id="0" name=""/>
        <dsp:cNvSpPr/>
      </dsp:nvSpPr>
      <dsp:spPr>
        <a:xfrm>
          <a:off x="2604758" y="2868087"/>
          <a:ext cx="1044660" cy="10446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HR Solutions</a:t>
          </a:r>
          <a:endParaRPr lang="en-US" sz="1050" kern="1200" dirty="0"/>
        </a:p>
      </dsp:txBody>
      <dsp:txXfrm>
        <a:off x="2757745" y="3021074"/>
        <a:ext cx="738686" cy="738686"/>
      </dsp:txXfrm>
    </dsp:sp>
    <dsp:sp modelId="{2688287C-BEB4-1441-844B-9AC0DCF06C64}">
      <dsp:nvSpPr>
        <dsp:cNvPr id="0" name=""/>
        <dsp:cNvSpPr/>
      </dsp:nvSpPr>
      <dsp:spPr>
        <a:xfrm>
          <a:off x="741930" y="2868087"/>
          <a:ext cx="1044660" cy="10446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Product 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&amp; Growth Solutions</a:t>
          </a:r>
          <a:endParaRPr lang="en-US" sz="1050" kern="1200" dirty="0"/>
        </a:p>
      </dsp:txBody>
      <dsp:txXfrm>
        <a:off x="894917" y="3021074"/>
        <a:ext cx="738686" cy="738686"/>
      </dsp:txXfrm>
    </dsp:sp>
    <dsp:sp modelId="{344C59A0-5EB8-9A4B-B513-101AD5916318}">
      <dsp:nvSpPr>
        <dsp:cNvPr id="0" name=""/>
        <dsp:cNvSpPr/>
      </dsp:nvSpPr>
      <dsp:spPr>
        <a:xfrm>
          <a:off x="166285" y="1096433"/>
          <a:ext cx="1044660" cy="10446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Corporate &amp; Personal Finance Solutions</a:t>
          </a:r>
          <a:endParaRPr lang="en-US" sz="1050" kern="1200" dirty="0"/>
        </a:p>
      </dsp:txBody>
      <dsp:txXfrm>
        <a:off x="319272" y="1249420"/>
        <a:ext cx="738686" cy="738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3FFDF-2DD2-C844-8425-365481B4C1E1}">
      <dsp:nvSpPr>
        <dsp:cNvPr id="0" name=""/>
        <dsp:cNvSpPr/>
      </dsp:nvSpPr>
      <dsp:spPr>
        <a:xfrm>
          <a:off x="998255" y="152975"/>
          <a:ext cx="3035974" cy="105435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CAFFB-F0A8-5647-90AC-EC3DAB06F636}">
      <dsp:nvSpPr>
        <dsp:cNvPr id="0" name=""/>
        <dsp:cNvSpPr/>
      </dsp:nvSpPr>
      <dsp:spPr>
        <a:xfrm>
          <a:off x="2226766" y="2734730"/>
          <a:ext cx="588367" cy="376555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04CCC0-934D-B746-9A80-3702ADD6C916}">
      <dsp:nvSpPr>
        <dsp:cNvPr id="0" name=""/>
        <dsp:cNvSpPr/>
      </dsp:nvSpPr>
      <dsp:spPr>
        <a:xfrm>
          <a:off x="1108868" y="3035974"/>
          <a:ext cx="2824162" cy="70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SOLUTIONS</a:t>
          </a:r>
          <a:endParaRPr lang="en-US" sz="2800" kern="1200" dirty="0"/>
        </a:p>
      </dsp:txBody>
      <dsp:txXfrm>
        <a:off x="1108868" y="3035974"/>
        <a:ext cx="2824162" cy="706040"/>
      </dsp:txXfrm>
    </dsp:sp>
    <dsp:sp modelId="{687FB1F5-5C69-B146-8F9B-BFC9F165100F}">
      <dsp:nvSpPr>
        <dsp:cNvPr id="0" name=""/>
        <dsp:cNvSpPr/>
      </dsp:nvSpPr>
      <dsp:spPr>
        <a:xfrm>
          <a:off x="1808974" y="1288759"/>
          <a:ext cx="1391214" cy="10590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Islamic Business Set-up</a:t>
          </a:r>
          <a:endParaRPr lang="en-US" sz="1600" kern="1200" dirty="0"/>
        </a:p>
      </dsp:txBody>
      <dsp:txXfrm>
        <a:off x="2012713" y="1443855"/>
        <a:ext cx="983736" cy="748868"/>
      </dsp:txXfrm>
    </dsp:sp>
    <dsp:sp modelId="{33DC146E-7FB2-AF48-970B-5ADEE22C1F62}">
      <dsp:nvSpPr>
        <dsp:cNvPr id="0" name=""/>
        <dsp:cNvSpPr/>
      </dsp:nvSpPr>
      <dsp:spPr>
        <a:xfrm>
          <a:off x="1146361" y="334807"/>
          <a:ext cx="1457140" cy="11647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Operations</a:t>
          </a:r>
          <a:endParaRPr lang="en-US" sz="1600" kern="1200" dirty="0"/>
        </a:p>
      </dsp:txBody>
      <dsp:txXfrm>
        <a:off x="1359754" y="505381"/>
        <a:ext cx="1030354" cy="823607"/>
      </dsp:txXfrm>
    </dsp:sp>
    <dsp:sp modelId="{99670CDD-60F9-5449-94F7-08960AF3D388}">
      <dsp:nvSpPr>
        <dsp:cNvPr id="0" name=""/>
        <dsp:cNvSpPr/>
      </dsp:nvSpPr>
      <dsp:spPr>
        <a:xfrm>
          <a:off x="2409342" y="288105"/>
          <a:ext cx="1489558" cy="10590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Training &amp; Recruitment</a:t>
          </a:r>
          <a:endParaRPr lang="en-US" sz="1400" kern="1200" dirty="0"/>
        </a:p>
      </dsp:txBody>
      <dsp:txXfrm>
        <a:off x="2627483" y="443201"/>
        <a:ext cx="1053276" cy="748868"/>
      </dsp:txXfrm>
    </dsp:sp>
    <dsp:sp modelId="{CE3860F2-4942-ED48-9EBA-EBBA754AE811}">
      <dsp:nvSpPr>
        <dsp:cNvPr id="0" name=""/>
        <dsp:cNvSpPr/>
      </dsp:nvSpPr>
      <dsp:spPr>
        <a:xfrm>
          <a:off x="873521" y="23534"/>
          <a:ext cx="3294856" cy="26358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891BE-0A36-BC49-BCAC-7917CB2A94B6}">
      <dsp:nvSpPr>
        <dsp:cNvPr id="0" name=""/>
        <dsp:cNvSpPr/>
      </dsp:nvSpPr>
      <dsp:spPr>
        <a:xfrm>
          <a:off x="2974" y="242745"/>
          <a:ext cx="1788646" cy="7154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egoe UI Light" pitchFamily="34" charset="0"/>
            </a:rPr>
            <a:t>Training &amp; recruitment</a:t>
          </a:r>
          <a:endParaRPr lang="en-US" sz="1600" kern="1200" dirty="0">
            <a:latin typeface="Segoe UI Light" pitchFamily="34" charset="0"/>
          </a:endParaRPr>
        </a:p>
      </dsp:txBody>
      <dsp:txXfrm>
        <a:off x="2974" y="242745"/>
        <a:ext cx="1788646" cy="715458"/>
      </dsp:txXfrm>
    </dsp:sp>
    <dsp:sp modelId="{906346D8-146E-024E-8D56-C99A55ACE7B0}">
      <dsp:nvSpPr>
        <dsp:cNvPr id="0" name=""/>
        <dsp:cNvSpPr/>
      </dsp:nvSpPr>
      <dsp:spPr>
        <a:xfrm>
          <a:off x="2974" y="958204"/>
          <a:ext cx="1788646" cy="2944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Basic </a:t>
          </a:r>
          <a:r>
            <a:rPr lang="en-US" sz="1600" kern="1200" dirty="0" err="1" smtClean="0">
              <a:latin typeface="Segoe UI Light" pitchFamily="34" charset="0"/>
            </a:rPr>
            <a:t>iB</a:t>
          </a:r>
          <a:r>
            <a:rPr lang="en-US" sz="1600" kern="1200" dirty="0" smtClean="0">
              <a:latin typeface="Segoe UI Light" pitchFamily="34" charset="0"/>
            </a:rPr>
            <a:t>/PDPS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Skill: AO, Legal, Funding, Marketing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Non-</a:t>
          </a:r>
          <a:r>
            <a:rPr lang="en-US" sz="1600" kern="1200" dirty="0" err="1" smtClean="0">
              <a:latin typeface="Segoe UI Light" pitchFamily="34" charset="0"/>
            </a:rPr>
            <a:t>iB</a:t>
          </a:r>
          <a:r>
            <a:rPr lang="en-US" sz="1600" kern="1200" dirty="0" smtClean="0">
              <a:latin typeface="Segoe UI Light" pitchFamily="34" charset="0"/>
            </a:rPr>
            <a:t> Training: Takaful, </a:t>
          </a:r>
          <a:r>
            <a:rPr lang="en-US" sz="1600" kern="1200" dirty="0" err="1" smtClean="0">
              <a:latin typeface="Segoe UI Light" pitchFamily="34" charset="0"/>
            </a:rPr>
            <a:t>Sukuk</a:t>
          </a:r>
          <a:r>
            <a:rPr lang="en-US" sz="1600" kern="1200" dirty="0" smtClean="0">
              <a:latin typeface="Segoe UI Light" pitchFamily="34" charset="0"/>
            </a:rPr>
            <a:t>, Mutual funds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Recruitment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HR Mapping &amp; Assessment</a:t>
          </a:r>
          <a:endParaRPr lang="en-US" sz="1600" kern="1200" dirty="0">
            <a:latin typeface="Segoe UI Light" pitchFamily="34" charset="0"/>
          </a:endParaRPr>
        </a:p>
      </dsp:txBody>
      <dsp:txXfrm>
        <a:off x="2974" y="958204"/>
        <a:ext cx="1788646" cy="2944012"/>
      </dsp:txXfrm>
    </dsp:sp>
    <dsp:sp modelId="{4159583E-F615-1D4D-A760-4F0657280224}">
      <dsp:nvSpPr>
        <dsp:cNvPr id="0" name=""/>
        <dsp:cNvSpPr/>
      </dsp:nvSpPr>
      <dsp:spPr>
        <a:xfrm>
          <a:off x="2042031" y="242745"/>
          <a:ext cx="1788646" cy="7154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latin typeface="Segoe UI Light" pitchFamily="34" charset="0"/>
            </a:rPr>
            <a:t>Business Operations	</a:t>
          </a:r>
          <a:endParaRPr lang="en-US" sz="1600" kern="1200" dirty="0">
            <a:latin typeface="Segoe UI Light" pitchFamily="34" charset="0"/>
          </a:endParaRPr>
        </a:p>
      </dsp:txBody>
      <dsp:txXfrm>
        <a:off x="2042031" y="242745"/>
        <a:ext cx="1788646" cy="715458"/>
      </dsp:txXfrm>
    </dsp:sp>
    <dsp:sp modelId="{F6A06C64-58B1-BA40-B903-0DDB62738A7C}">
      <dsp:nvSpPr>
        <dsp:cNvPr id="0" name=""/>
        <dsp:cNvSpPr/>
      </dsp:nvSpPr>
      <dsp:spPr>
        <a:xfrm>
          <a:off x="2042031" y="958204"/>
          <a:ext cx="1788646" cy="2944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Feasibility study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Corp. plan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Business plan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SOP-Manual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Segoe UI Light" pitchFamily="34" charset="0"/>
            </a:rPr>
            <a:t>Spin off/M&amp;A Analysis</a:t>
          </a:r>
          <a:endParaRPr lang="en-US" sz="1600" i="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Segoe UI Light" pitchFamily="34" charset="0"/>
            </a:rPr>
            <a:t>Product development</a:t>
          </a:r>
          <a:endParaRPr lang="en-US" sz="1600" i="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0" kern="1200" dirty="0" smtClean="0">
              <a:latin typeface="Segoe UI Light" pitchFamily="34" charset="0"/>
            </a:rPr>
            <a:t>Corporate values</a:t>
          </a:r>
          <a:endParaRPr lang="en-US" sz="1600" i="0" kern="1200" dirty="0">
            <a:latin typeface="Segoe UI Light" pitchFamily="34" charset="0"/>
          </a:endParaRPr>
        </a:p>
      </dsp:txBody>
      <dsp:txXfrm>
        <a:off x="2042031" y="958204"/>
        <a:ext cx="1788646" cy="2944012"/>
      </dsp:txXfrm>
    </dsp:sp>
    <dsp:sp modelId="{6D598593-64DA-2842-BBA0-E0519D16766F}">
      <dsp:nvSpPr>
        <dsp:cNvPr id="0" name=""/>
        <dsp:cNvSpPr/>
      </dsp:nvSpPr>
      <dsp:spPr>
        <a:xfrm>
          <a:off x="4081088" y="242745"/>
          <a:ext cx="1788646" cy="7154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egoe UI Light" pitchFamily="34" charset="0"/>
            </a:rPr>
            <a:t>Business Set-up</a:t>
          </a:r>
          <a:endParaRPr lang="en-US" sz="1600" kern="1200" dirty="0">
            <a:latin typeface="Segoe UI Light" pitchFamily="34" charset="0"/>
          </a:endParaRPr>
        </a:p>
      </dsp:txBody>
      <dsp:txXfrm>
        <a:off x="4081088" y="242745"/>
        <a:ext cx="1788646" cy="715458"/>
      </dsp:txXfrm>
    </dsp:sp>
    <dsp:sp modelId="{26AC3DD2-6E18-D241-AFCB-08894E66AD74}">
      <dsp:nvSpPr>
        <dsp:cNvPr id="0" name=""/>
        <dsp:cNvSpPr/>
      </dsp:nvSpPr>
      <dsp:spPr>
        <a:xfrm>
          <a:off x="4081088" y="958204"/>
          <a:ext cx="1788646" cy="2944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Spin-off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Segoe UI Light" pitchFamily="34" charset="0"/>
            </a:rPr>
            <a:t>Shariah</a:t>
          </a:r>
          <a:r>
            <a:rPr lang="en-US" sz="1600" kern="1200" dirty="0" smtClean="0">
              <a:latin typeface="Segoe UI Light" pitchFamily="34" charset="0"/>
            </a:rPr>
            <a:t> Unit/UUS set-up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Segoe UI Light" pitchFamily="34" charset="0"/>
            </a:rPr>
            <a:t>Shariah</a:t>
          </a:r>
          <a:r>
            <a:rPr lang="en-US" sz="1600" kern="1200" dirty="0" smtClean="0">
              <a:latin typeface="Segoe UI Light" pitchFamily="34" charset="0"/>
            </a:rPr>
            <a:t> business/BUS set-up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Conversion</a:t>
          </a:r>
          <a:endParaRPr lang="en-US" sz="1600" kern="1200" dirty="0">
            <a:latin typeface="Segoe UI Light" pitchFamily="34" charset="0"/>
          </a:endParaRPr>
        </a:p>
      </dsp:txBody>
      <dsp:txXfrm>
        <a:off x="4081088" y="958204"/>
        <a:ext cx="1788646" cy="2944012"/>
      </dsp:txXfrm>
    </dsp:sp>
    <dsp:sp modelId="{452E88A3-EFA5-B74C-A2D7-6E101BA5D98E}">
      <dsp:nvSpPr>
        <dsp:cNvPr id="0" name=""/>
        <dsp:cNvSpPr/>
      </dsp:nvSpPr>
      <dsp:spPr>
        <a:xfrm>
          <a:off x="6120145" y="242745"/>
          <a:ext cx="1788646" cy="7154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Segoe UI Light" pitchFamily="34" charset="0"/>
            </a:rPr>
            <a:t>Islamic Wealth Management</a:t>
          </a:r>
          <a:endParaRPr lang="en-US" sz="1600" kern="1200" dirty="0">
            <a:latin typeface="Segoe UI Light" pitchFamily="34" charset="0"/>
          </a:endParaRPr>
        </a:p>
      </dsp:txBody>
      <dsp:txXfrm>
        <a:off x="6120145" y="242745"/>
        <a:ext cx="1788646" cy="715458"/>
      </dsp:txXfrm>
    </dsp:sp>
    <dsp:sp modelId="{6C684697-EF25-B346-AF9C-AF1B372B82E2}">
      <dsp:nvSpPr>
        <dsp:cNvPr id="0" name=""/>
        <dsp:cNvSpPr/>
      </dsp:nvSpPr>
      <dsp:spPr>
        <a:xfrm>
          <a:off x="6120145" y="958204"/>
          <a:ext cx="1788646" cy="29440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Training and education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Segoe UI Light" pitchFamily="34" charset="0"/>
            </a:rPr>
            <a:t>Wealth Management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err="1" smtClean="0">
              <a:latin typeface="Segoe UI Light" pitchFamily="34" charset="0"/>
            </a:rPr>
            <a:t>Waqf</a:t>
          </a:r>
          <a:r>
            <a:rPr lang="en-US" sz="1600" i="1" kern="1200" dirty="0" smtClean="0">
              <a:latin typeface="Segoe UI Light" pitchFamily="34" charset="0"/>
            </a:rPr>
            <a:t>-Zakat </a:t>
          </a:r>
          <a:r>
            <a:rPr lang="en-US" sz="1600" kern="1200" dirty="0" smtClean="0">
              <a:latin typeface="Segoe UI Light" pitchFamily="34" charset="0"/>
            </a:rPr>
            <a:t>Management</a:t>
          </a:r>
          <a:endParaRPr lang="en-US" sz="1600" kern="1200" dirty="0">
            <a:latin typeface="Segoe UI Light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err="1" smtClean="0">
              <a:latin typeface="Segoe UI Light" pitchFamily="34" charset="0"/>
            </a:rPr>
            <a:t>Warits-Faraidl</a:t>
          </a:r>
          <a:r>
            <a:rPr lang="en-US" sz="1600" i="1" kern="1200" dirty="0" smtClean="0">
              <a:latin typeface="Segoe UI Light" pitchFamily="34" charset="0"/>
            </a:rPr>
            <a:t> </a:t>
          </a:r>
          <a:r>
            <a:rPr lang="en-US" sz="1600" kern="1200" dirty="0" smtClean="0">
              <a:latin typeface="Segoe UI Light" pitchFamily="34" charset="0"/>
            </a:rPr>
            <a:t>Consultancy</a:t>
          </a:r>
          <a:endParaRPr lang="en-US" sz="1600" kern="1200" dirty="0">
            <a:latin typeface="Segoe UI Light" pitchFamily="34" charset="0"/>
          </a:endParaRPr>
        </a:p>
      </dsp:txBody>
      <dsp:txXfrm>
        <a:off x="6120145" y="958204"/>
        <a:ext cx="1788646" cy="294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BA630-725E-40F9-964A-0E20885C2D3A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4C010-EE17-4532-9FFB-6D3A89E60F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604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38ECC-8885-4ABF-9CD6-18B2F9C4E44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9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891983"/>
              </p:ext>
            </p:extLst>
          </p:nvPr>
        </p:nvGraphicFramePr>
        <p:xfrm>
          <a:off x="7380312" y="6309320"/>
          <a:ext cx="13541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3" imgW="993953" imgH="327965" progId="CorelDRAW.Graphic.12">
                  <p:embed/>
                </p:oleObj>
              </mc:Choice>
              <mc:Fallback>
                <p:oleObj name="CorelDRAW" r:id="rId3" imgW="993953" imgH="327965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6309320"/>
                        <a:ext cx="13541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08725"/>
            <a:ext cx="2133600" cy="322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FE8ECB-C5D5-4C02-9477-3D062EEA0E0B}" type="slidenum">
              <a:rPr lang="en-US">
                <a:solidFill>
                  <a:srgbClr val="800000"/>
                </a:solidFill>
              </a:rPr>
              <a:pPr eaLnBrk="1" hangingPunct="1"/>
              <a:t>‹#›</a:t>
            </a:fld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619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761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956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30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243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407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557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326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63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92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C025-55D6-4E1C-B1CA-7DCA85BA8F7D}" type="datetimeFigureOut">
              <a:rPr lang="id-ID" smtClean="0"/>
              <a:t>02/02/2015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C53A-9DA9-456C-AE28-53C05B5191DB}" type="slidenum">
              <a:rPr lang="id-ID" smtClean="0"/>
              <a:t>‹#›</a:t>
            </a:fld>
            <a:endParaRPr lang="id-ID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01650" y="6156325"/>
            <a:ext cx="8218488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564064" y="6394028"/>
            <a:ext cx="2133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r" defTabSz="914400" rtl="0" eaLnBrk="1" latinLnBrk="0" hangingPunct="1">
              <a:defRPr sz="1400" b="1" kern="1200" smtClean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EAF3C02-1453-45E6-BB32-6F504D98C3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F:\Logo Klien\File PNG\Logo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64" y="332656"/>
            <a:ext cx="2273300" cy="581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43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jpe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emf"/><Relationship Id="rId7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7.emf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7.emf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11" Type="http://schemas.openxmlformats.org/officeDocument/2006/relationships/image" Target="../media/image51.jpeg"/><Relationship Id="rId5" Type="http://schemas.openxmlformats.org/officeDocument/2006/relationships/image" Target="../media/image47.emf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emf"/><Relationship Id="rId1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16.emf"/><Relationship Id="rId10" Type="http://schemas.openxmlformats.org/officeDocument/2006/relationships/image" Target="../media/image24.png"/><Relationship Id="rId4" Type="http://schemas.openxmlformats.org/officeDocument/2006/relationships/image" Target="../media/image57.emf"/><Relationship Id="rId9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14.jpe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7.png"/><Relationship Id="rId7" Type="http://schemas.openxmlformats.org/officeDocument/2006/relationships/hyperlink" Target="http://www.indonesiapower.co.id/" TargetMode="External"/><Relationship Id="rId12" Type="http://schemas.openxmlformats.org/officeDocument/2006/relationships/image" Target="../media/image85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79.jpe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515206"/>
              </p:ext>
            </p:extLst>
          </p:nvPr>
        </p:nvGraphicFramePr>
        <p:xfrm>
          <a:off x="5436096" y="1412776"/>
          <a:ext cx="3024336" cy="457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orelDRAW" r:id="rId3" imgW="1611173" imgH="2440838" progId="CorelDRAW.Graphic.12">
                  <p:embed/>
                </p:oleObj>
              </mc:Choice>
              <mc:Fallback>
                <p:oleObj name="CorelDRAW" r:id="rId3" imgW="1611173" imgH="244083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412776"/>
                        <a:ext cx="3024336" cy="4577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2" y="2693804"/>
            <a:ext cx="46698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sz="3200" b="1" dirty="0">
                <a:solidFill>
                  <a:srgbClr val="800000"/>
                </a:solidFill>
                <a:latin typeface="Book Antiqua" pitchFamily="18" charset="0"/>
                <a:cs typeface="Arial" charset="0"/>
              </a:rPr>
              <a:t>PROFILE</a:t>
            </a:r>
            <a:r>
              <a:rPr lang="id-ID" sz="3200" b="1" dirty="0">
                <a:solidFill>
                  <a:srgbClr val="990033"/>
                </a:solidFill>
                <a:latin typeface="Book Antiqua" pitchFamily="18" charset="0"/>
                <a:cs typeface="Arial" charset="0"/>
              </a:rPr>
              <a:t> </a:t>
            </a:r>
            <a:endParaRPr lang="id-ID" sz="3200" b="1" dirty="0" smtClean="0">
              <a:solidFill>
                <a:srgbClr val="990033"/>
              </a:solidFill>
              <a:latin typeface="Book Antiqua" pitchFamily="18" charset="0"/>
              <a:cs typeface="Arial" charset="0"/>
            </a:endParaRPr>
          </a:p>
          <a:p>
            <a:pPr eaLnBrk="1" hangingPunct="1"/>
            <a:r>
              <a:rPr lang="id-ID" sz="3200" dirty="0" smtClean="0">
                <a:solidFill>
                  <a:schemeClr val="accent2"/>
                </a:solidFill>
                <a:latin typeface="Book Antiqua" pitchFamily="18" charset="0"/>
                <a:cs typeface="Arial" charset="0"/>
              </a:rPr>
              <a:t>TAZKIA CONSULTING</a:t>
            </a:r>
            <a:endParaRPr lang="en-US" sz="900" dirty="0">
              <a:solidFill>
                <a:schemeClr val="accent2"/>
              </a:solidFill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7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8600" y="863025"/>
            <a:ext cx="4800600" cy="1065578"/>
            <a:chOff x="-228600" y="863025"/>
            <a:chExt cx="4800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services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3551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o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ur focus: solutions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094757"/>
              </p:ext>
            </p:extLst>
          </p:nvPr>
        </p:nvGraphicFramePr>
        <p:xfrm>
          <a:off x="685800" y="2133600"/>
          <a:ext cx="4391350" cy="393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486400" y="2590800"/>
            <a:ext cx="29273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egoe UI Light" pitchFamily="34" charset="0"/>
              </a:rPr>
              <a:t>Client</a:t>
            </a:r>
            <a:r>
              <a:rPr lang="en-US" altLang="en-US" dirty="0">
                <a:latin typeface="Segoe UI Light" pitchFamily="34" charset="0"/>
              </a:rPr>
              <a:t>’</a:t>
            </a:r>
            <a:r>
              <a:rPr lang="en-US" dirty="0">
                <a:latin typeface="Segoe UI Light" pitchFamily="34" charset="0"/>
              </a:rPr>
              <a:t>s needs are our main concern.</a:t>
            </a:r>
          </a:p>
          <a:p>
            <a:endParaRPr lang="en-US" dirty="0">
              <a:latin typeface="Segoe UI Light" pitchFamily="34" charset="0"/>
            </a:endParaRPr>
          </a:p>
          <a:p>
            <a:r>
              <a:rPr lang="en-US" dirty="0">
                <a:latin typeface="Segoe UI Light" pitchFamily="34" charset="0"/>
              </a:rPr>
              <a:t>With more than 11 years of experiences in the market and dedicated consultant team, we strive to work on solutions to meet the needs of our client.</a:t>
            </a:r>
          </a:p>
        </p:txBody>
      </p:sp>
    </p:spTree>
    <p:extLst>
      <p:ext uri="{BB962C8B-B14F-4D97-AF65-F5344CB8AC3E}">
        <p14:creationId xmlns:p14="http://schemas.microsoft.com/office/powerpoint/2010/main" val="17892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228600" y="863025"/>
            <a:ext cx="4800600" cy="1065578"/>
            <a:chOff x="-228600" y="863025"/>
            <a:chExt cx="4800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services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3551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o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ur focus: solutions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310271"/>
              </p:ext>
            </p:extLst>
          </p:nvPr>
        </p:nvGraphicFramePr>
        <p:xfrm>
          <a:off x="1968500" y="2615778"/>
          <a:ext cx="5041900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410200" y="2295525"/>
            <a:ext cx="1489075" cy="1058863"/>
            <a:chOff x="3718791" y="238171"/>
            <a:chExt cx="1489558" cy="1059060"/>
          </a:xfrm>
          <a:solidFill>
            <a:schemeClr val="bg1">
              <a:lumMod val="50000"/>
            </a:schemeClr>
          </a:solidFill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718791" y="238171"/>
              <a:ext cx="1489558" cy="1059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4"/>
            <p:cNvSpPr/>
            <p:nvPr/>
          </p:nvSpPr>
          <p:spPr>
            <a:xfrm>
              <a:off x="3936349" y="393775"/>
              <a:ext cx="1054442" cy="74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/>
                <a:t>Corporate Finance</a:t>
              </a: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296631" y="2295525"/>
            <a:ext cx="1490663" cy="1058863"/>
            <a:chOff x="3718791" y="238171"/>
            <a:chExt cx="1489558" cy="1059060"/>
          </a:xfrm>
          <a:solidFill>
            <a:schemeClr val="bg1">
              <a:lumMod val="50000"/>
            </a:schemeClr>
          </a:solidFill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718791" y="238171"/>
              <a:ext cx="1489558" cy="1059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4"/>
            <p:cNvSpPr/>
            <p:nvPr/>
          </p:nvSpPr>
          <p:spPr>
            <a:xfrm>
              <a:off x="3834594" y="393775"/>
              <a:ext cx="1270645" cy="7478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/>
                <a:t>Financial Planning</a:t>
              </a: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3926994" y="1905000"/>
            <a:ext cx="1489075" cy="1058863"/>
            <a:chOff x="1940791" y="-424352"/>
            <a:chExt cx="1489558" cy="1059060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940791" y="-424352"/>
              <a:ext cx="1489558" cy="1059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4"/>
            <p:cNvSpPr/>
            <p:nvPr/>
          </p:nvSpPr>
          <p:spPr>
            <a:xfrm>
              <a:off x="1988431" y="-324320"/>
              <a:ext cx="1381573" cy="7494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/>
                <a:t>Product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1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860714"/>
              </p:ext>
            </p:extLst>
          </p:nvPr>
        </p:nvGraphicFramePr>
        <p:xfrm>
          <a:off x="622634" y="2057400"/>
          <a:ext cx="7911766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228600" y="863025"/>
            <a:ext cx="4800600" cy="1065578"/>
            <a:chOff x="-228600" y="863025"/>
            <a:chExt cx="4800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services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020170" y="1466938"/>
              <a:ext cx="3551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o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ur core products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3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28600" y="863025"/>
            <a:ext cx="6705600" cy="1065578"/>
            <a:chOff x="-228600" y="863025"/>
            <a:chExt cx="6705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477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t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op clients portfolio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11172"/>
              </p:ext>
            </p:extLst>
          </p:nvPr>
        </p:nvGraphicFramePr>
        <p:xfrm>
          <a:off x="381000" y="1988840"/>
          <a:ext cx="8229600" cy="412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09800"/>
                <a:gridCol w="46482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goe UI Light" pitchFamily="34" charset="0"/>
                        </a:rPr>
                        <a:t>Partner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goe UI Light" pitchFamily="34" charset="0"/>
                        </a:rPr>
                        <a:t>Assistance and Services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goe UI Light" pitchFamily="34" charset="0"/>
                        </a:rPr>
                        <a:t>Year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PT. Bank BJB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Tbk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.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Spin off &amp;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establishment of BJB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Syariah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2008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Standard operating procedure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(SOP)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2006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SOP &amp; legal drafting of ‘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aqad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/contracts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2003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Advise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on the organizational structure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2002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Establishment of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shariah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 unit/UUS &amp;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shariah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 branchless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2000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PT. Bank BPD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Kaltim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egoe UI Light" pitchFamily="34" charset="0"/>
                        </a:rPr>
                        <a:t>Standard operating procedure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(SOP)</a:t>
                      </a:r>
                      <a:endParaRPr lang="en-US" sz="1600" dirty="0" smtClean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2006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egoe UI Light" pitchFamily="34" charset="0"/>
                        </a:rPr>
                        <a:t>SOP &amp; legal drafting of ‘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aqad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/contracts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2006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egoe UI Light" pitchFamily="34" charset="0"/>
                        </a:rPr>
                        <a:t>Advise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on the organizational structure</a:t>
                      </a:r>
                      <a:endParaRPr lang="en-US" sz="1600" dirty="0" smtClean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2007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egoe UI Light" pitchFamily="34" charset="0"/>
                        </a:rPr>
                        <a:t>Establishment of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shariah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 unit/UUS &amp;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shariah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 branchless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2007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8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28600" y="707238"/>
            <a:ext cx="6705600" cy="1065578"/>
            <a:chOff x="-228600" y="863025"/>
            <a:chExt cx="6705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477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p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ortfolio – operations improvement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290547"/>
              </p:ext>
            </p:extLst>
          </p:nvPr>
        </p:nvGraphicFramePr>
        <p:xfrm>
          <a:off x="381000" y="1700808"/>
          <a:ext cx="8382000" cy="4404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86200"/>
                <a:gridCol w="449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goe UI Light" pitchFamily="34" charset="0"/>
                        </a:rPr>
                        <a:t>Operations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Solutions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goe UI Light" pitchFamily="34" charset="0"/>
                        </a:rPr>
                        <a:t>Clients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 Light" pitchFamily="34" charset="0"/>
                        </a:rPr>
                        <a:t>Develop &amp; Implementations</a:t>
                      </a:r>
                      <a:r>
                        <a:rPr lang="en-US" b="1" baseline="0" dirty="0" smtClean="0">
                          <a:latin typeface="Segoe UI Light" pitchFamily="34" charset="0"/>
                        </a:rPr>
                        <a:t> Support</a:t>
                      </a:r>
                      <a:endParaRPr lang="en-US" b="1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Segoe UI Light" pitchFamily="34" charset="0"/>
                        </a:rPr>
                        <a:t>Business Plan, Blue print &amp; Road Map</a:t>
                      </a:r>
                      <a:endParaRPr lang="en-US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Bank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Jateng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, Bank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Ekspor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Indonesia,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Kaltim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BRISyariah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, Bank BTN,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Sumut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, Bank BII,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Jatim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Syariah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Segoe UI Light" pitchFamily="34" charset="0"/>
                        </a:rPr>
                        <a:t>Corporate Plan</a:t>
                      </a:r>
                      <a:endParaRPr lang="en-US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Bank BRI, Bank BJB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Segoe UI Light" pitchFamily="34" charset="0"/>
                        </a:rPr>
                        <a:t>SOP</a:t>
                      </a:r>
                      <a:endParaRPr lang="en-US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Segoe UI Light" pitchFamily="34" charset="0"/>
                        </a:rPr>
                        <a:t>Bank</a:t>
                      </a:r>
                      <a:r>
                        <a:rPr lang="id-ID" sz="1600" baseline="0" dirty="0" smtClean="0">
                          <a:latin typeface="Segoe UI Light" pitchFamily="34" charset="0"/>
                        </a:rPr>
                        <a:t> BPD Sumselbabel, 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Bank 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BPD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Jateng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, Bank BPD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Kaltim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,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Bank BRI, Bank BTN,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Sumut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, BPD Aceh, Bank BII,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Danamon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, Bank BJB,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Syariah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Bukopin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Syariah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Mandiri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Segoe UI Light" pitchFamily="34" charset="0"/>
                        </a:rPr>
                        <a:t>Feasibility Study</a:t>
                      </a:r>
                      <a:endParaRPr lang="en-US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Bank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Jateng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,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Bank BJB, Bank Aceh,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Sumut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, Bank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Kaltim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, Bank Maluku, Bank BTN,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Asuransi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Tugu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egoe UI Light" pitchFamily="34" charset="0"/>
                        </a:rPr>
                        <a:t>Pratama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Indonesia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Segoe UI Light" pitchFamily="34" charset="0"/>
                        </a:rPr>
                        <a:t>Legal Drafting/’</a:t>
                      </a:r>
                      <a:r>
                        <a:rPr lang="en-US" dirty="0" err="1" smtClean="0">
                          <a:latin typeface="Segoe UI Light" pitchFamily="34" charset="0"/>
                        </a:rPr>
                        <a:t>Aqad</a:t>
                      </a:r>
                      <a:endParaRPr lang="en-US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egoe UI Light" pitchFamily="34" charset="0"/>
                        </a:rPr>
                        <a:t>Bank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Jateng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, Bank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Kaltim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, Bank BTN, Bank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Sumut</a:t>
                      </a:r>
                      <a:r>
                        <a:rPr lang="en-US" sz="1600" dirty="0" smtClean="0">
                          <a:latin typeface="Segoe UI Light" pitchFamily="34" charset="0"/>
                        </a:rPr>
                        <a:t>, Bank BPD Aceh, Bank BII, Bank </a:t>
                      </a:r>
                      <a:r>
                        <a:rPr lang="en-US" sz="1600" dirty="0" err="1" smtClean="0">
                          <a:latin typeface="Segoe UI Light" pitchFamily="34" charset="0"/>
                        </a:rPr>
                        <a:t>Danamon</a:t>
                      </a:r>
                      <a:endParaRPr lang="en-US" sz="1600" dirty="0" smtClean="0">
                        <a:latin typeface="Segoe UI 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8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28600" y="863025"/>
            <a:ext cx="6705600" cy="1065578"/>
            <a:chOff x="-228600" y="863025"/>
            <a:chExt cx="6705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477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p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ortfolio – HR solutions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01200"/>
              </p:ext>
            </p:extLst>
          </p:nvPr>
        </p:nvGraphicFramePr>
        <p:xfrm>
          <a:off x="533400" y="2225040"/>
          <a:ext cx="8077200" cy="3870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57451"/>
                <a:gridCol w="49197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goe UI Light" pitchFamily="34" charset="0"/>
                        </a:rPr>
                        <a:t>HR Solutions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egoe UI Light" pitchFamily="34" charset="0"/>
                        </a:rPr>
                        <a:t>Clients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Segoe UI Light" pitchFamily="34" charset="0"/>
                        </a:rPr>
                        <a:t>Recruitment</a:t>
                      </a:r>
                      <a:endParaRPr lang="en-US" sz="1600" b="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Segoe UI Light" pitchFamily="34" charset="0"/>
                        </a:rPr>
                        <a:t>Bank BPD </a:t>
                      </a:r>
                      <a:r>
                        <a:rPr lang="en-US" sz="1600" b="0" dirty="0" err="1" smtClean="0">
                          <a:latin typeface="Segoe UI Light" pitchFamily="34" charset="0"/>
                        </a:rPr>
                        <a:t>Jateng</a:t>
                      </a:r>
                      <a:r>
                        <a:rPr lang="en-US" sz="1600" b="0" dirty="0" smtClean="0">
                          <a:latin typeface="Segoe UI Light" pitchFamily="34" charset="0"/>
                        </a:rPr>
                        <a:t>, Bank BPD </a:t>
                      </a:r>
                      <a:r>
                        <a:rPr lang="en-US" sz="1600" b="0" dirty="0" err="1" smtClean="0">
                          <a:latin typeface="Segoe UI Light" pitchFamily="34" charset="0"/>
                        </a:rPr>
                        <a:t>Kaltim</a:t>
                      </a:r>
                      <a:r>
                        <a:rPr lang="en-US" sz="1600" b="0" dirty="0" smtClean="0">
                          <a:latin typeface="Segoe UI Light" pitchFamily="34" charset="0"/>
                        </a:rPr>
                        <a:t>,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 Bank BRI, Bank BTN, Bank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Sumut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, BPD Aceh, Bank BII, Bank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Danamon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, Bank BJB, Bank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Syariah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Bukopin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, Bank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Syariah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Mandiri</a:t>
                      </a:r>
                      <a:endParaRPr lang="en-US" sz="1600" b="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Training – Islamic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banking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Segoe UI Light" pitchFamily="34" charset="0"/>
                        </a:rPr>
                        <a:t>Bank Indonesia,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 BNI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Syariah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, Bank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Sumut</a:t>
                      </a:r>
                      <a:endParaRPr lang="en-US" sz="1600" b="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Segoe UI Light" pitchFamily="34" charset="0"/>
                        </a:rPr>
                        <a:t>Basic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Segoe UI Light" pitchFamily="34" charset="0"/>
                        </a:rPr>
                        <a:t>Bank BPD </a:t>
                      </a:r>
                      <a:r>
                        <a:rPr lang="en-US" sz="1600" b="0" dirty="0" err="1" smtClean="0">
                          <a:latin typeface="Segoe UI Light" pitchFamily="34" charset="0"/>
                        </a:rPr>
                        <a:t>Jateng</a:t>
                      </a:r>
                      <a:r>
                        <a:rPr lang="en-US" sz="1600" b="0" dirty="0" smtClean="0">
                          <a:latin typeface="Segoe UI Light" pitchFamily="34" charset="0"/>
                        </a:rPr>
                        <a:t>, Bank BPD </a:t>
                      </a:r>
                      <a:r>
                        <a:rPr lang="en-US" sz="1600" b="0" dirty="0" err="1" smtClean="0">
                          <a:latin typeface="Segoe UI Light" pitchFamily="34" charset="0"/>
                        </a:rPr>
                        <a:t>Kaltim</a:t>
                      </a:r>
                      <a:r>
                        <a:rPr lang="en-US" sz="1600" b="0" dirty="0" smtClean="0">
                          <a:latin typeface="Segoe UI Light" pitchFamily="34" charset="0"/>
                        </a:rPr>
                        <a:t>, Bank BRI, Bank BTN, Bank </a:t>
                      </a:r>
                      <a:r>
                        <a:rPr lang="en-US" sz="1600" b="0" dirty="0" err="1" smtClean="0">
                          <a:latin typeface="Segoe UI Light" pitchFamily="34" charset="0"/>
                        </a:rPr>
                        <a:t>Sumut</a:t>
                      </a:r>
                      <a:r>
                        <a:rPr lang="en-US" sz="1600" b="0" dirty="0" smtClean="0">
                          <a:latin typeface="Segoe UI Light" pitchFamily="34" charset="0"/>
                        </a:rPr>
                        <a:t>, BPD Aceh, Bank BII, Bank </a:t>
                      </a:r>
                      <a:r>
                        <a:rPr lang="en-US" sz="1600" b="0" dirty="0" err="1" smtClean="0">
                          <a:latin typeface="Segoe UI Light" pitchFamily="34" charset="0"/>
                        </a:rPr>
                        <a:t>Danamon</a:t>
                      </a:r>
                      <a:r>
                        <a:rPr lang="en-US" sz="1600" b="0" dirty="0" smtClean="0">
                          <a:latin typeface="Segoe UI Light" pitchFamily="34" charset="0"/>
                        </a:rPr>
                        <a:t>,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 Bank BJB, Bank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Syariah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Bukopin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, Bank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Syariah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Mandiri</a:t>
                      </a:r>
                      <a:endParaRPr lang="en-US" sz="1600" b="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Segoe UI Light" pitchFamily="34" charset="0"/>
                        </a:rPr>
                        <a:t>AO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Segoe UI Light" pitchFamily="34" charset="0"/>
                        </a:rPr>
                        <a:t>Bank BPD </a:t>
                      </a:r>
                      <a:r>
                        <a:rPr lang="en-US" sz="1600" b="0" dirty="0" err="1" smtClean="0">
                          <a:latin typeface="Segoe UI Light" pitchFamily="34" charset="0"/>
                        </a:rPr>
                        <a:t>Kaltim</a:t>
                      </a:r>
                      <a:endParaRPr lang="en-US" sz="1600" b="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Segoe UI Light" pitchFamily="34" charset="0"/>
                        </a:rPr>
                        <a:t>Legal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Segoe UI Light" pitchFamily="34" charset="0"/>
                        </a:rPr>
                        <a:t>Bank BJB </a:t>
                      </a:r>
                      <a:r>
                        <a:rPr lang="en-US" sz="1600" b="0" dirty="0" err="1" smtClean="0">
                          <a:latin typeface="Segoe UI Light" pitchFamily="34" charset="0"/>
                        </a:rPr>
                        <a:t>Syariah</a:t>
                      </a:r>
                      <a:endParaRPr lang="en-US" sz="1600" b="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Segoe UI Light" pitchFamily="34" charset="0"/>
                        </a:rPr>
                        <a:t>Officer Development Program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Segoe UI Light" pitchFamily="34" charset="0"/>
                        </a:rPr>
                        <a:t>Bank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 BJB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Syariah</a:t>
                      </a:r>
                      <a:r>
                        <a:rPr lang="en-US" sz="1600" b="0" baseline="0" dirty="0" smtClean="0">
                          <a:latin typeface="Segoe UI Light" pitchFamily="34" charset="0"/>
                        </a:rPr>
                        <a:t>, Bank BNI </a:t>
                      </a:r>
                      <a:r>
                        <a:rPr lang="en-US" sz="1600" b="0" baseline="0" dirty="0" err="1" smtClean="0">
                          <a:latin typeface="Segoe UI Light" pitchFamily="34" charset="0"/>
                        </a:rPr>
                        <a:t>Syariah</a:t>
                      </a:r>
                      <a:endParaRPr lang="en-US" sz="1600" b="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egoe UI Light" pitchFamily="34" charset="0"/>
                        </a:rPr>
                        <a:t>Training</a:t>
                      </a:r>
                      <a:r>
                        <a:rPr lang="en-US" sz="1600" baseline="0" dirty="0" smtClean="0">
                          <a:latin typeface="Segoe UI Light" pitchFamily="34" charset="0"/>
                        </a:rPr>
                        <a:t> – Insurance</a:t>
                      </a:r>
                      <a:endParaRPr lang="en-US" sz="1600" dirty="0">
                        <a:latin typeface="Segoe U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latin typeface="Segoe UI Light" pitchFamily="34" charset="0"/>
                        </a:rPr>
                        <a:t>Sunlife</a:t>
                      </a:r>
                      <a:endParaRPr lang="en-US" sz="1600" b="0" dirty="0">
                        <a:latin typeface="Segoe UI 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5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28600" y="863025"/>
            <a:ext cx="6705600" cy="1065578"/>
            <a:chOff x="-228600" y="863025"/>
            <a:chExt cx="6705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477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iB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 – business transformation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00300" y="2273300"/>
            <a:ext cx="6210300" cy="35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Spin-Off/Transformation of Shariah Banking Unit/UUS, Bank Jabar Banten into Bank BJB Syariah </a:t>
            </a:r>
            <a:r>
              <a:rPr lang="en-US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  <a:sym typeface="Wingdings" pitchFamily="2" charset="2"/>
              </a:rPr>
              <a:t> 2008 – 2009</a:t>
            </a:r>
            <a:endParaRPr lang="en-GB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Transformation of Shariah Banking Unit/UUS, PT. Bank BRI Tbk. </a:t>
            </a:r>
            <a:r>
              <a:rPr lang="en-US" sz="1800" dirty="0" err="1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i</a:t>
            </a: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nto </a:t>
            </a:r>
            <a:r>
              <a:rPr lang="en-US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Bank BRI </a:t>
            </a:r>
            <a:r>
              <a:rPr lang="en-US" sz="1800" dirty="0" err="1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Syariah</a:t>
            </a:r>
            <a:r>
              <a:rPr lang="en-US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 through acquisition and conversion of Bank </a:t>
            </a:r>
            <a:r>
              <a:rPr lang="en-US" sz="1800" dirty="0" err="1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Jasa</a:t>
            </a:r>
            <a:r>
              <a:rPr lang="en-US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Artha</a:t>
            </a:r>
            <a:r>
              <a:rPr lang="en-US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  <a:sym typeface="Wingdings" pitchFamily="2" charset="2"/>
              </a:rPr>
              <a:t> 2006 – 2007</a:t>
            </a: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n-US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  <a:sym typeface="Wingdings" pitchFamily="2" charset="2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Transformation/full conversion of Bank Susila Bhakti (BSB) to Bank Syariah Mandiri (BSM) </a:t>
            </a:r>
            <a:r>
              <a:rPr lang="en-US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 1999</a:t>
            </a:r>
            <a:endParaRPr lang="en-US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Char char="ü"/>
            </a:pPr>
            <a:endParaRPr lang="id-ID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buFont typeface="Wingdings" pitchFamily="2" charset="2"/>
              <a:buChar char="ü"/>
            </a:pPr>
            <a:endParaRPr lang="id-ID" sz="1800" dirty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269384"/>
            <a:ext cx="1496245" cy="82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G:\Logo BJBS\logo bjb terbaru\LOGO COLOU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16" y="2309882"/>
            <a:ext cx="1125309" cy="85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744" y="3658405"/>
            <a:ext cx="1215197" cy="121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3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Islamic financial institution – </a:t>
              </a:r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pleminiary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 study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pic>
        <p:nvPicPr>
          <p:cNvPr id="7" name="Picture 19" descr="BTN Syariah - logo did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960" y="3031646"/>
            <a:ext cx="2054352" cy="47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90" y="4220030"/>
            <a:ext cx="1414634" cy="1050471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81300" y="2684689"/>
            <a:ext cx="6210300" cy="287791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latin typeface="Segoe UI Light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id-ID" sz="1800" dirty="0" smtClean="0">
                <a:latin typeface="Segoe UI Light" pitchFamily="34" charset="0"/>
                <a:cs typeface="Calibri" pitchFamily="34" charset="0"/>
              </a:rPr>
              <a:t>Preliminary Study - Sharia’ Business Unit of Bank Tabungan Negara </a:t>
            </a:r>
            <a:r>
              <a:rPr lang="en-US" sz="1800" dirty="0" smtClean="0">
                <a:latin typeface="Segoe UI Light" pitchFamily="34" charset="0"/>
                <a:cs typeface="Calibri" pitchFamily="34" charset="0"/>
                <a:sym typeface="Wingdings" pitchFamily="2" charset="2"/>
              </a:rPr>
              <a:t> 2011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GB" sz="1800" dirty="0" smtClean="0">
              <a:latin typeface="Segoe UI Light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latin typeface="Segoe UI Light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latin typeface="Segoe UI Light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id-ID" sz="1800" dirty="0">
                <a:latin typeface="Segoe UI Light" pitchFamily="34" charset="0"/>
                <a:cs typeface="Calibri" pitchFamily="34" charset="0"/>
              </a:rPr>
              <a:t>Preliminary Study </a:t>
            </a:r>
            <a:r>
              <a:rPr lang="id-ID" sz="1800" dirty="0" smtClean="0">
                <a:latin typeface="Segoe UI Light" pitchFamily="34" charset="0"/>
                <a:cs typeface="Calibri" pitchFamily="34" charset="0"/>
              </a:rPr>
              <a:t>- Sharia</a:t>
            </a:r>
            <a:r>
              <a:rPr lang="id-ID" sz="1800" dirty="0">
                <a:latin typeface="Segoe UI Light" pitchFamily="34" charset="0"/>
                <a:cs typeface="Calibri" pitchFamily="34" charset="0"/>
              </a:rPr>
              <a:t>’ Business Unit of </a:t>
            </a:r>
            <a:r>
              <a:rPr lang="id-ID" sz="1800" dirty="0" smtClean="0">
                <a:latin typeface="Segoe UI Light" pitchFamily="34" charset="0"/>
                <a:cs typeface="Calibri" pitchFamily="34" charset="0"/>
              </a:rPr>
              <a:t>Tugu Pratama Indonesia Insurance </a:t>
            </a:r>
            <a:r>
              <a:rPr lang="en-US" sz="1800" dirty="0">
                <a:latin typeface="Segoe UI Light" pitchFamily="34" charset="0"/>
                <a:cs typeface="Calibri" pitchFamily="34" charset="0"/>
                <a:sym typeface="Wingdings" pitchFamily="2" charset="2"/>
              </a:rPr>
              <a:t> 2011</a:t>
            </a:r>
            <a:endParaRPr lang="en-GB" sz="1800" dirty="0">
              <a:latin typeface="Segoe UI Light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sz="1800" dirty="0" smtClean="0">
              <a:latin typeface="Segoe UI Light" pitchFamily="34" charset="0"/>
              <a:cs typeface="Calibri" pitchFamily="34" charset="0"/>
              <a:sym typeface="Wingdings" pitchFamily="2" charset="2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latin typeface="Segoe UI Light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latin typeface="Segoe UI Light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id-ID" sz="1800" dirty="0" smtClean="0">
              <a:latin typeface="Segoe UI Light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id-ID" sz="1800" dirty="0" smtClean="0">
              <a:latin typeface="Segoe UI Light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ü"/>
            </a:pPr>
            <a:endParaRPr lang="id-ID" sz="1800" dirty="0" smtClean="0">
              <a:latin typeface="Segoe UI Light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iB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 – Est. of </a:t>
              </a:r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shariah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 unit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58976" y="2371193"/>
            <a:ext cx="6578600" cy="3953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Bukopin, 2000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Jabar, 2000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Danamon Indonesia, 2002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BII, 2003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BPD Aceh, 2003-2004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Sumut, 2004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BTN, 2004-2005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BPD Kaltim, 2006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Ekspor Indonesia, 2006-2007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BPD Jateng, 2007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ü"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Establishment of Shariah Unit (UUS) of Bank OCBC NISP, 2009</a:t>
            </a:r>
            <a:endParaRPr lang="id-ID" sz="16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2438400"/>
            <a:ext cx="1143001" cy="3657600"/>
            <a:chOff x="990599" y="2133600"/>
            <a:chExt cx="1143001" cy="3657600"/>
          </a:xfrm>
        </p:grpSpPr>
        <p:pic>
          <p:nvPicPr>
            <p:cNvPr id="8" name="Picture 6" descr="Logo-Tera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9901" y="3793037"/>
              <a:ext cx="937499" cy="24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BEI New-Jpg"/>
            <p:cNvPicPr>
              <a:picLocks noChangeAspect="1" noChangeArrowheads="1"/>
            </p:cNvPicPr>
            <p:nvPr/>
          </p:nvPicPr>
          <p:blipFill>
            <a:blip r:embed="rId3" cstate="print"/>
            <a:srcRect t="-16211" r="75919" b="-21417"/>
            <a:stretch>
              <a:fillRect/>
            </a:stretch>
          </p:blipFill>
          <p:spPr bwMode="auto">
            <a:xfrm>
              <a:off x="1384040" y="4800600"/>
              <a:ext cx="520960" cy="30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599" y="2133600"/>
              <a:ext cx="1106179" cy="33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5"/>
            <a:srcRect b="27547"/>
            <a:stretch>
              <a:fillRect/>
            </a:stretch>
          </p:blipFill>
          <p:spPr bwMode="auto">
            <a:xfrm>
              <a:off x="1066800" y="2731293"/>
              <a:ext cx="1007495" cy="316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BTN Syariah - logo didi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62825" y="4191000"/>
              <a:ext cx="970775" cy="223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" descr="Bank Jateng 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23560" y="5105400"/>
              <a:ext cx="781440" cy="36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1" descr="logo kaltim baru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66949" y="4419600"/>
              <a:ext cx="890451" cy="31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69878" y="5530720"/>
              <a:ext cx="1063722" cy="26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logo_bankaceh_single.jpg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4181" y="3473309"/>
              <a:ext cx="374619" cy="184291"/>
            </a:xfrm>
            <a:prstGeom prst="rect">
              <a:avLst/>
            </a:prstGeom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43265" y="2362200"/>
              <a:ext cx="661735" cy="369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58676" y="3124200"/>
              <a:ext cx="977471" cy="2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915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630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  <a:latin typeface="Segoe UI Light" pitchFamily="34" charset="0"/>
              </a:rPr>
              <a:t>Our portfolio &amp; experience</a:t>
            </a:r>
            <a:endParaRPr lang="en-US" sz="3200" dirty="0">
              <a:solidFill>
                <a:srgbClr val="990000"/>
              </a:solidFill>
              <a:latin typeface="Segoe UI Light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8600" y="914400"/>
            <a:ext cx="6019800" cy="533400"/>
            <a:chOff x="-228600" y="914400"/>
            <a:chExt cx="6019800" cy="533400"/>
          </a:xfrm>
        </p:grpSpPr>
        <p:sp>
          <p:nvSpPr>
            <p:cNvPr id="4" name="Rectangle 3"/>
            <p:cNvSpPr/>
            <p:nvPr/>
          </p:nvSpPr>
          <p:spPr>
            <a:xfrm>
              <a:off x="-228600" y="914400"/>
              <a:ext cx="1219200" cy="4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228600" y="1371600"/>
              <a:ext cx="6019800" cy="76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20170" y="1466938"/>
            <a:ext cx="62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0000"/>
                </a:solidFill>
                <a:latin typeface="Segoe UI Light" pitchFamily="34" charset="0"/>
              </a:rPr>
              <a:t>n</a:t>
            </a:r>
            <a:r>
              <a:rPr lang="en-US" sz="2400" dirty="0" smtClean="0">
                <a:solidFill>
                  <a:srgbClr val="990000"/>
                </a:solidFill>
                <a:latin typeface="Segoe UI Light" pitchFamily="34" charset="0"/>
              </a:rPr>
              <a:t>on-bank – Est. of </a:t>
            </a:r>
            <a:r>
              <a:rPr lang="en-US" sz="2400" dirty="0" err="1" smtClean="0">
                <a:solidFill>
                  <a:srgbClr val="990000"/>
                </a:solidFill>
                <a:latin typeface="Segoe UI Light" pitchFamily="34" charset="0"/>
              </a:rPr>
              <a:t>shariah</a:t>
            </a:r>
            <a:r>
              <a:rPr lang="en-US" sz="2400" dirty="0" smtClean="0">
                <a:solidFill>
                  <a:srgbClr val="990000"/>
                </a:solidFill>
                <a:latin typeface="Segoe UI Light" pitchFamily="34" charset="0"/>
              </a:rPr>
              <a:t> unit</a:t>
            </a:r>
            <a:endParaRPr lang="en-US" sz="2400" dirty="0">
              <a:solidFill>
                <a:srgbClr val="990000"/>
              </a:solidFill>
              <a:latin typeface="Segoe UI Light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581400"/>
            <a:ext cx="7688121" cy="2049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  <a:latin typeface="Segoe UI Light" pitchFamily="34" charset="0"/>
              </a:rPr>
              <a:t>Establishment Shariah Branch at Asuransi Panin Life Tbk.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  <a:latin typeface="Segoe UI Light" pitchFamily="34" charset="0"/>
              </a:rPr>
              <a:t>Establishment Shariah Branch at Asuransi Ramayana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  <a:latin typeface="Segoe UI Light" pitchFamily="34" charset="0"/>
              </a:rPr>
              <a:t>Establishment Shariah Branch at Asuransi Wana Artha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  <a:latin typeface="Segoe UI Light" pitchFamily="34" charset="0"/>
              </a:rPr>
              <a:t>Establishment Sharia Custodian Bank at Citigroup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  <a:latin typeface="Segoe UI Light" pitchFamily="34" charset="0"/>
              </a:rPr>
              <a:t>Establishment Shariah Multi Finance at Bhakti Finance </a:t>
            </a:r>
            <a:endParaRPr lang="en-US" sz="20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  <a:latin typeface="Segoe UI Light" pitchFamily="34" charset="0"/>
              </a:rPr>
              <a:t>Establishment Shariah Multi Finance at </a:t>
            </a:r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</a:rPr>
              <a:t>KITA </a:t>
            </a:r>
            <a:r>
              <a:rPr lang="id-ID" sz="2000" dirty="0" smtClean="0">
                <a:solidFill>
                  <a:schemeClr val="tx1"/>
                </a:solidFill>
                <a:latin typeface="Segoe UI Light" pitchFamily="34" charset="0"/>
              </a:rPr>
              <a:t>Finance</a:t>
            </a:r>
            <a:endParaRPr lang="en-US" sz="20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2000" dirty="0" smtClean="0">
                <a:solidFill>
                  <a:schemeClr val="tx1"/>
                </a:solidFill>
                <a:latin typeface="Segoe UI Light" pitchFamily="34" charset="0"/>
              </a:rPr>
              <a:t>Establishment Shariah </a:t>
            </a:r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</a:rPr>
              <a:t>Business Unit</a:t>
            </a:r>
            <a:r>
              <a:rPr lang="id-ID" sz="2000" dirty="0" smtClean="0">
                <a:solidFill>
                  <a:schemeClr val="tx1"/>
                </a:solidFill>
                <a:latin typeface="Segoe UI Light" pitchFamily="34" charset="0"/>
              </a:rPr>
              <a:t> at </a:t>
            </a:r>
            <a:r>
              <a:rPr lang="en-US" sz="2000" dirty="0" err="1" smtClean="0">
                <a:solidFill>
                  <a:schemeClr val="tx1"/>
                </a:solidFill>
                <a:latin typeface="Segoe UI Light" pitchFamily="34" charset="0"/>
              </a:rPr>
              <a:t>Koptel</a:t>
            </a:r>
            <a:endParaRPr lang="id-ID" sz="20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endParaRPr lang="id-ID" sz="20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7679" y="2576849"/>
            <a:ext cx="7688121" cy="699751"/>
            <a:chOff x="465279" y="2356973"/>
            <a:chExt cx="7688121" cy="699751"/>
          </a:xfrm>
        </p:grpSpPr>
        <p:pic>
          <p:nvPicPr>
            <p:cNvPr id="8" name="Picture 5" descr="paninlife-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279" y="2698903"/>
              <a:ext cx="1269802" cy="24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logo ramaya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2532137"/>
              <a:ext cx="1412504" cy="44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logo wanaarth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0400" y="2447220"/>
              <a:ext cx="933607" cy="594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2606312"/>
              <a:ext cx="965050" cy="26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New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57800" y="2559495"/>
              <a:ext cx="869511" cy="374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 descr="KIT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24601" y="2505266"/>
              <a:ext cx="979562" cy="55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" descr="kopte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67600" y="2356973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977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8600" y="863025"/>
            <a:ext cx="3657600" cy="1065578"/>
            <a:chOff x="-228600" y="863025"/>
            <a:chExt cx="3657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About us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020170" y="1466938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history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533400" y="2133600"/>
            <a:ext cx="4953000" cy="35845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PT TAZKIA </a:t>
            </a: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FINANSIAL SEJAHTERA 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TAZKIA 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Consulting</a:t>
            </a:r>
            <a:r>
              <a:rPr lang="en-US" sz="1600" b="1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is a firm established in 1998 originally named PT 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Tazkia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Inti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Wahana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(</a:t>
            </a:r>
            <a:r>
              <a:rPr lang="en-US" sz="1600" b="1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TAZKIA INSTITUTE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). 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In 2004, as a result of merger between PT 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Tazkia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Inti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Wahana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and 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Batasa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Consulting of PT BATASA Capital, the new entity BATASA TAZKIA Consulting was founded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.</a:t>
            </a: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And Branding is Tazkia Consulting </a:t>
            </a:r>
            <a:endParaRPr lang="en-US" sz="1600" dirty="0" smtClean="0">
              <a:solidFill>
                <a:schemeClr val="tx1"/>
              </a:solidFill>
              <a:latin typeface="Segoe UI Light" pitchFamily="34" charset="0"/>
              <a:ea typeface="ＭＳ Ｐゴシック" charset="0"/>
              <a:cs typeface="Calibri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   </a:t>
            </a: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TAZKIA 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Consulting has over ten years of experience in 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islamic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 banking, insurance, capital market and finance, with the combined experience of its consultants reaching almost 40 years. </a:t>
            </a:r>
          </a:p>
          <a:p>
            <a:pPr algn="just">
              <a:spcBef>
                <a:spcPts val="0"/>
              </a:spcBef>
              <a:buFontTx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Segoe UI Light" pitchFamily="34" charset="0"/>
              <a:ea typeface="ＭＳ Ｐゴシック" charset="0"/>
              <a:cs typeface="Calibri"/>
            </a:endParaRPr>
          </a:p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TAZKIA 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  <a:cs typeface="Calibri"/>
              </a:rPr>
              <a:t>was the pioneer in Islamic Finance Consultancy and Training. BATASA TAZKIA has been involved with and assisted virtually all Islamic banks in the country.</a:t>
            </a:r>
            <a:endParaRPr lang="en-US" sz="1600" dirty="0">
              <a:solidFill>
                <a:schemeClr val="tx1"/>
              </a:solidFill>
              <a:latin typeface="Segoe UI Light" pitchFamily="34" charset="0"/>
              <a:ea typeface="ＭＳ Ｐゴシック" charset="0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56" y="2209800"/>
            <a:ext cx="2931441" cy="2011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2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i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n SOP &amp; product development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3505200"/>
            <a:ext cx="661665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cs typeface="Arial" pitchFamily="34" charset="0"/>
              </a:rPr>
              <a:t>Product Development at Bank Syariah Mandiri </a:t>
            </a:r>
          </a:p>
          <a:p>
            <a:pPr marL="319088" marR="0" lvl="0" indent="-319088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cs typeface="Arial" pitchFamily="34" charset="0"/>
              </a:rPr>
              <a:t>SOP Development at Bank Bukopin Syariah </a:t>
            </a:r>
          </a:p>
          <a:p>
            <a:pPr marL="319088" marR="0" lvl="0" indent="-319088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cs typeface="Arial" pitchFamily="34" charset="0"/>
              </a:rPr>
              <a:t>SOP Development at Bank Jabar Syariah </a:t>
            </a:r>
          </a:p>
          <a:p>
            <a:pPr marL="319088" marR="0" lvl="0" indent="-319088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cs typeface="Arial" pitchFamily="34" charset="0"/>
              </a:rPr>
              <a:t>SOP Development at Bank Danamon Syariah </a:t>
            </a:r>
          </a:p>
          <a:p>
            <a:pPr marL="319088" marR="0" lvl="0" indent="-319088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cs typeface="Arial" pitchFamily="34" charset="0"/>
              </a:rPr>
              <a:t>SOP Development at BII Syariah </a:t>
            </a:r>
          </a:p>
          <a:p>
            <a:pPr marL="319088" marR="0" lvl="0" indent="-319088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cs typeface="Arial" pitchFamily="34" charset="0"/>
              </a:rPr>
              <a:t>SOP Development at Bank BPD Aceh Syariah</a:t>
            </a:r>
          </a:p>
          <a:p>
            <a:pPr marL="319088" marR="0" lvl="0" indent="-319088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cs typeface="Arial" pitchFamily="34" charset="0"/>
              </a:rPr>
              <a:t>SOP Development at Bank Sumut Syariah</a:t>
            </a:r>
          </a:p>
          <a:p>
            <a:pPr marL="319088" indent="-319088" defTabSz="914400" ea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endParaRPr lang="en-US" sz="2000" dirty="0">
              <a:latin typeface="Segoe UI Light" pitchFamily="34" charset="0"/>
              <a:cs typeface="Arial" pitchFamily="34" charset="0"/>
            </a:endParaRPr>
          </a:p>
          <a:p>
            <a:pPr marL="319088" marR="0" lvl="0" indent="-319088" algn="l" defTabSz="914400" rtl="0" eaLnBrk="0" fontAlgn="base" latin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 Light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8600" y="2531408"/>
            <a:ext cx="8534400" cy="592792"/>
            <a:chOff x="228600" y="2531408"/>
            <a:chExt cx="8534400" cy="592792"/>
          </a:xfrm>
        </p:grpSpPr>
        <p:pic>
          <p:nvPicPr>
            <p:cNvPr id="8" name="Picture 7" descr="Logo-Tera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16788" y="2578703"/>
              <a:ext cx="1446212" cy="35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2663055"/>
              <a:ext cx="1473200" cy="407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/>
            <a:srcRect b="27547"/>
            <a:stretch>
              <a:fillRect/>
            </a:stretch>
          </p:blipFill>
          <p:spPr bwMode="auto">
            <a:xfrm>
              <a:off x="3657600" y="2635181"/>
              <a:ext cx="1289050" cy="37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BANK SYARIAH MANDIR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2584962"/>
              <a:ext cx="846138" cy="41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BJ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0800" y="2545369"/>
              <a:ext cx="960437" cy="49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logo_bankaceh_single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7337" y="2578703"/>
              <a:ext cx="358263" cy="545497"/>
            </a:xfrm>
            <a:prstGeom prst="rect">
              <a:avLst/>
            </a:prstGeom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2513" y="2531408"/>
              <a:ext cx="330287" cy="58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28998" y="2663055"/>
              <a:ext cx="1219401" cy="3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009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i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n SOP &amp; product development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4598" y="3342344"/>
            <a:ext cx="7652602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0" indent="-319088" eaLnBrk="0" fontAlgn="base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defRPr/>
            </a:pPr>
            <a:r>
              <a:rPr lang="id-ID" sz="2000" dirty="0">
                <a:latin typeface="Segoe UI Light" pitchFamily="34" charset="0"/>
                <a:cs typeface="Arial" pitchFamily="34" charset="0"/>
              </a:rPr>
              <a:t>SOP Development at Bank BTN Syariah</a:t>
            </a:r>
          </a:p>
          <a:p>
            <a:pPr marL="319088" lvl="0" indent="-319088" eaLnBrk="0" fontAlgn="base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defRPr/>
            </a:pPr>
            <a:r>
              <a:rPr lang="id-ID" sz="2000" dirty="0">
                <a:latin typeface="Segoe UI Light" pitchFamily="34" charset="0"/>
                <a:cs typeface="Arial" pitchFamily="34" charset="0"/>
              </a:rPr>
              <a:t>SOP Development at (Revise) Bank Jabar Syariah, 2006</a:t>
            </a:r>
          </a:p>
          <a:p>
            <a:pPr marL="319088" lvl="0" indent="-319088" eaLnBrk="0" fontAlgn="base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defRPr/>
            </a:pPr>
            <a:r>
              <a:rPr lang="id-ID" sz="2000" dirty="0">
                <a:latin typeface="Segoe UI Light" pitchFamily="34" charset="0"/>
                <a:cs typeface="Arial" pitchFamily="34" charset="0"/>
              </a:rPr>
              <a:t>SOP Development at Bank BPD Kaltim Syariah, 2007</a:t>
            </a:r>
          </a:p>
          <a:p>
            <a:pPr marL="319088" lvl="0" indent="-319088" eaLnBrk="0" fontAlgn="base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defRPr/>
            </a:pPr>
            <a:r>
              <a:rPr lang="id-ID" sz="2000" dirty="0">
                <a:latin typeface="Segoe UI Light" pitchFamily="34" charset="0"/>
                <a:cs typeface="Arial" pitchFamily="34" charset="0"/>
              </a:rPr>
              <a:t>SOP Development at Bank BPD Jateng Syariah, 2007</a:t>
            </a:r>
          </a:p>
          <a:p>
            <a:pPr marL="319088" lvl="0" indent="-319088" eaLnBrk="0" fontAlgn="base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defRPr/>
            </a:pPr>
            <a:r>
              <a:rPr lang="id-ID" sz="2000" dirty="0">
                <a:latin typeface="Segoe UI Light" pitchFamily="34" charset="0"/>
                <a:cs typeface="Arial" pitchFamily="34" charset="0"/>
              </a:rPr>
              <a:t>SOP Development at Bank BRI Syariah, 2007</a:t>
            </a:r>
            <a:endParaRPr lang="en-US" sz="2000" dirty="0">
              <a:latin typeface="Segoe UI Light" pitchFamily="34" charset="0"/>
              <a:cs typeface="Arial" pitchFamily="34" charset="0"/>
            </a:endParaRPr>
          </a:p>
          <a:p>
            <a:pPr marL="319088" indent="-319088" ea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lang="id-ID" sz="2000" dirty="0" smtClean="0">
                <a:latin typeface="Segoe UI Light" pitchFamily="34" charset="0"/>
                <a:cs typeface="Arial" pitchFamily="34" charset="0"/>
              </a:rPr>
              <a:t>SOP Development at Bank </a:t>
            </a:r>
            <a:r>
              <a:rPr lang="en-US" sz="2000" dirty="0" err="1" smtClean="0">
                <a:latin typeface="Segoe UI Light" pitchFamily="34" charset="0"/>
                <a:cs typeface="Arial" pitchFamily="34" charset="0"/>
              </a:rPr>
              <a:t>Sumsel</a:t>
            </a:r>
            <a:r>
              <a:rPr lang="en-US" sz="2000" dirty="0" smtClean="0">
                <a:latin typeface="Segoe UI Light" pitchFamily="34" charset="0"/>
                <a:cs typeface="Arial" pitchFamily="34" charset="0"/>
              </a:rPr>
              <a:t> Babel</a:t>
            </a:r>
          </a:p>
          <a:p>
            <a:pPr marL="319088" lvl="0" indent="-319088" eaLnBrk="0" hangingPunc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lang="id-ID" sz="2000" dirty="0" smtClean="0">
                <a:latin typeface="Segoe UI Light" pitchFamily="34" charset="0"/>
                <a:cs typeface="Arial" pitchFamily="34" charset="0"/>
              </a:rPr>
              <a:t>SOP Development at </a:t>
            </a:r>
            <a:r>
              <a:rPr lang="en-US" sz="2000" dirty="0" smtClean="0">
                <a:latin typeface="Segoe UI Light" pitchFamily="34" charset="0"/>
                <a:cs typeface="Arial" pitchFamily="34" charset="0"/>
              </a:rPr>
              <a:t> Bank </a:t>
            </a:r>
            <a:r>
              <a:rPr lang="en-US" sz="2000" dirty="0" err="1" smtClean="0">
                <a:latin typeface="Segoe UI Light" pitchFamily="34" charset="0"/>
                <a:cs typeface="Arial" pitchFamily="34" charset="0"/>
              </a:rPr>
              <a:t>Kalbar</a:t>
            </a:r>
            <a:endParaRPr lang="en-US" sz="2000" dirty="0">
              <a:latin typeface="Segoe UI Light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4598" y="2438400"/>
            <a:ext cx="7652602" cy="609600"/>
            <a:chOff x="424598" y="2438400"/>
            <a:chExt cx="7652602" cy="609600"/>
          </a:xfrm>
        </p:grpSpPr>
        <p:pic>
          <p:nvPicPr>
            <p:cNvPr id="9" name="Picture 8" descr="BTN Syariah - logo didi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4598" y="2670097"/>
              <a:ext cx="1144587" cy="24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Bank Jateng 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8733" y="2489725"/>
              <a:ext cx="982663" cy="42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Log bri sm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2552" y="2438400"/>
              <a:ext cx="1427162" cy="475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logo kaltim bar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0283" y="2510255"/>
              <a:ext cx="1231900" cy="40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ject 1"/>
            <p:cNvPicPr>
              <a:picLocks noChangeArrowheads="1"/>
            </p:cNvPicPr>
            <p:nvPr/>
          </p:nvPicPr>
          <p:blipFill>
            <a:blip r:embed="rId6"/>
            <a:srcRect t="-937" r="-119" b="-1782"/>
            <a:stretch>
              <a:fillRect/>
            </a:stretch>
          </p:blipFill>
          <p:spPr bwMode="auto">
            <a:xfrm>
              <a:off x="6526733" y="2553604"/>
              <a:ext cx="1550467" cy="494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012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HR – organization &amp; recruitment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3138552"/>
            <a:ext cx="7873589" cy="2957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5790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Organization Structure Development Assistancy at Bank Syariah Mandiri</a:t>
            </a:r>
          </a:p>
          <a:p>
            <a:pPr marL="605790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Organization Structure Development at Bank Jabar Syariah, 2002 </a:t>
            </a:r>
          </a:p>
          <a:p>
            <a:pPr marL="605790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Organization Structure Development at Bank Danamon Syariah, 2002 </a:t>
            </a:r>
          </a:p>
          <a:p>
            <a:pPr marL="605790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Organization Structure Development at Bank BTN Syariah, 2004</a:t>
            </a:r>
          </a:p>
          <a:p>
            <a:pPr marL="605790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Recruitment &amp;  HR Assessment of UUS &amp; KCS of BTN Syariah:</a:t>
            </a:r>
          </a:p>
          <a:p>
            <a:pPr marL="925830" lvl="1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For  2004, 2005, 2006, 2007 and Total recruitment for 16 branches</a:t>
            </a:r>
          </a:p>
          <a:p>
            <a:pPr marL="605790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Organization Structure Development of Bank BPD Kaltim Syariah, 2006</a:t>
            </a:r>
          </a:p>
          <a:p>
            <a:pPr marL="605790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Recruitment &amp; HR Assessment of US and KCS of BPD Kaltim Syariah</a:t>
            </a:r>
          </a:p>
          <a:p>
            <a:pPr marL="925830" lvl="1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2006, 2007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</a:rPr>
              <a:t>, 2008, 2009, 2010</a:t>
            </a:r>
          </a:p>
          <a:p>
            <a:pPr marL="605790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Organization Structure Development &amp; HR Assessment of Bank Jateng, 2007</a:t>
            </a:r>
            <a:endParaRPr lang="en-US" sz="16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605790" indent="-285750" algn="l">
              <a:spcBef>
                <a:spcPts val="0"/>
              </a:spcBef>
              <a:buFont typeface="Arial"/>
              <a:buChar char="•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Recruitment &amp; HR Assessment of BPD Kal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</a:rPr>
              <a:t>sel</a:t>
            </a: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Segoe UI Light" pitchFamily="34" charset="0"/>
              </a:rPr>
              <a:t>2009</a:t>
            </a:r>
            <a:endParaRPr lang="en-US" sz="16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2324699"/>
            <a:ext cx="7873589" cy="570901"/>
            <a:chOff x="737011" y="2248499"/>
            <a:chExt cx="7873589" cy="570901"/>
          </a:xfrm>
        </p:grpSpPr>
        <p:pic>
          <p:nvPicPr>
            <p:cNvPr id="9" name="Picture 6" descr="BTN Syariah - logo didi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5447" y="2479876"/>
              <a:ext cx="1246238" cy="28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/>
            <a:srcRect b="27547"/>
            <a:stretch>
              <a:fillRect/>
            </a:stretch>
          </p:blipFill>
          <p:spPr bwMode="auto">
            <a:xfrm>
              <a:off x="2500047" y="2404132"/>
              <a:ext cx="1156293" cy="36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ank Jateng 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48147" y="2248499"/>
              <a:ext cx="990600" cy="46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logo kaltim bar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67047" y="2361672"/>
              <a:ext cx="1090015" cy="3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29247" y="2310270"/>
              <a:ext cx="1081353" cy="32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5647" y="2386281"/>
              <a:ext cx="682509" cy="381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7011" y="2386470"/>
              <a:ext cx="783640" cy="432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65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40257" y="2438400"/>
            <a:ext cx="4917743" cy="3531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d-ID" sz="1400" dirty="0" smtClean="0">
                <a:solidFill>
                  <a:schemeClr val="tx1"/>
                </a:solidFill>
                <a:latin typeface="Segoe UI Light" pitchFamily="34" charset="0"/>
              </a:rPr>
              <a:t>IT Development Assistancy Bank Syariah Mandiri  - Sigma </a:t>
            </a:r>
          </a:p>
          <a:p>
            <a:pPr algn="l">
              <a:lnSpc>
                <a:spcPct val="1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d-ID" sz="1400" dirty="0" smtClean="0">
                <a:solidFill>
                  <a:schemeClr val="tx1"/>
                </a:solidFill>
                <a:latin typeface="Segoe UI Light" pitchFamily="34" charset="0"/>
              </a:rPr>
              <a:t>IT Development Assistancy Bank Jabar – Tera Data</a:t>
            </a:r>
            <a:endParaRPr lang="id-ID" sz="1400" b="1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l">
              <a:lnSpc>
                <a:spcPct val="1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d-ID" sz="1400" dirty="0" smtClean="0">
                <a:solidFill>
                  <a:schemeClr val="tx1"/>
                </a:solidFill>
                <a:latin typeface="Segoe UI Light" pitchFamily="34" charset="0"/>
              </a:rPr>
              <a:t>IT Development Assistancy Bank Danamon Syariah - Sigma </a:t>
            </a:r>
          </a:p>
          <a:p>
            <a:pPr algn="l">
              <a:lnSpc>
                <a:spcPct val="1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d-ID" sz="1400" dirty="0" smtClean="0">
                <a:solidFill>
                  <a:schemeClr val="tx1"/>
                </a:solidFill>
                <a:latin typeface="Segoe UI Light" pitchFamily="34" charset="0"/>
              </a:rPr>
              <a:t>IT Development Assistancy Bank BII Syariah - Sigma</a:t>
            </a:r>
          </a:p>
          <a:p>
            <a:pPr algn="l">
              <a:lnSpc>
                <a:spcPct val="1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d-ID" sz="1400" dirty="0" smtClean="0">
                <a:solidFill>
                  <a:schemeClr val="tx1"/>
                </a:solidFill>
                <a:latin typeface="Segoe UI Light" pitchFamily="34" charset="0"/>
              </a:rPr>
              <a:t>IT Development Assistancy Bank BPD Aceh Syariah - Collega</a:t>
            </a:r>
          </a:p>
          <a:p>
            <a:pPr algn="l">
              <a:lnSpc>
                <a:spcPct val="1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d-ID" sz="1400" dirty="0" smtClean="0">
                <a:solidFill>
                  <a:schemeClr val="tx1"/>
                </a:solidFill>
                <a:latin typeface="Segoe UI Light" pitchFamily="34" charset="0"/>
              </a:rPr>
              <a:t>IT Development Assistancy Bank Sumut Syariah - Collega</a:t>
            </a:r>
          </a:p>
          <a:p>
            <a:pPr algn="l">
              <a:lnSpc>
                <a:spcPct val="1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d-ID" sz="1400" dirty="0" smtClean="0">
                <a:solidFill>
                  <a:schemeClr val="tx1"/>
                </a:solidFill>
                <a:latin typeface="Segoe UI Light" pitchFamily="34" charset="0"/>
              </a:rPr>
              <a:t>IT Development Assistancy Bank BTN Syariah – Sigma </a:t>
            </a:r>
          </a:p>
          <a:p>
            <a:pPr algn="l">
              <a:lnSpc>
                <a:spcPct val="1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d-ID" sz="1400" dirty="0" smtClean="0">
                <a:solidFill>
                  <a:schemeClr val="tx1"/>
                </a:solidFill>
                <a:latin typeface="Segoe UI Light" pitchFamily="34" charset="0"/>
              </a:rPr>
              <a:t>IT Development Assistancy Bank BPD Kaltim Syariah – Sigma</a:t>
            </a:r>
          </a:p>
          <a:p>
            <a:pPr algn="l">
              <a:lnSpc>
                <a:spcPct val="19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id-ID" sz="1400" dirty="0" smtClean="0">
                <a:solidFill>
                  <a:schemeClr val="tx1"/>
                </a:solidFill>
                <a:latin typeface="Segoe UI Light" pitchFamily="34" charset="0"/>
              </a:rPr>
              <a:t>IT Development Assistancy Bank Jateng Syariah - Sigma</a:t>
            </a:r>
            <a:endParaRPr lang="id-ID" sz="14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051343" y="2920897"/>
            <a:ext cx="1746250" cy="2302080"/>
            <a:chOff x="7010400" y="2336595"/>
            <a:chExt cx="1746250" cy="2302080"/>
          </a:xfrm>
        </p:grpSpPr>
        <p:graphicFrame>
          <p:nvGraphicFramePr>
            <p:cNvPr id="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845576"/>
                </p:ext>
              </p:extLst>
            </p:nvPr>
          </p:nvGraphicFramePr>
          <p:xfrm>
            <a:off x="7086600" y="4114800"/>
            <a:ext cx="16700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Document" r:id="rId4" imgW="3095843" imgH="971534" progId="">
                    <p:embed/>
                  </p:oleObj>
                </mc:Choice>
                <mc:Fallback>
                  <p:oleObj name="Document" r:id="rId4" imgW="3095843" imgH="97153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4114800"/>
                          <a:ext cx="167005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10400" y="2336595"/>
              <a:ext cx="1730719" cy="1168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6600" y="3403185"/>
              <a:ext cx="1653156" cy="635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22"/>
          <p:cNvGrpSpPr/>
          <p:nvPr/>
        </p:nvGrpSpPr>
        <p:grpSpPr>
          <a:xfrm>
            <a:off x="304800" y="2133600"/>
            <a:ext cx="1407211" cy="4191000"/>
            <a:chOff x="381000" y="2133600"/>
            <a:chExt cx="1407211" cy="4191000"/>
          </a:xfrm>
        </p:grpSpPr>
        <p:pic>
          <p:nvPicPr>
            <p:cNvPr id="3" name="Picture 7" descr="Logo-Tera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9411" y="4527049"/>
              <a:ext cx="1216989" cy="318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9"/>
            <a:srcRect b="27547"/>
            <a:stretch>
              <a:fillRect/>
            </a:stretch>
          </p:blipFill>
          <p:spPr bwMode="auto">
            <a:xfrm>
              <a:off x="389611" y="3124200"/>
              <a:ext cx="1398600" cy="43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5" descr="BTN Syariah - logo didi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8802" y="4953000"/>
              <a:ext cx="1131398" cy="260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9" descr="Bank Jateng 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3400" y="5872576"/>
              <a:ext cx="969579" cy="45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 descr="logo kaltim baru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7200" y="5347229"/>
              <a:ext cx="1037784" cy="36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1000" y="2626425"/>
              <a:ext cx="891254" cy="49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1000" y="2133600"/>
              <a:ext cx="944345" cy="52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logo_bankaceh_single.jpg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9611" y="4038600"/>
              <a:ext cx="631389" cy="356044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81000" y="3679107"/>
              <a:ext cx="1139202" cy="283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16" name="TextBox 15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a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dvisory – IT/core banking for </a:t>
              </a:r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iB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4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3046292"/>
            <a:ext cx="8131064" cy="297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Indonesia </a:t>
            </a:r>
            <a:r>
              <a:rPr lang="id-ID" sz="1800" b="1" dirty="0" smtClean="0">
                <a:solidFill>
                  <a:schemeClr val="tx1"/>
                </a:solidFill>
                <a:latin typeface="Segoe UI Light" pitchFamily="34" charset="0"/>
              </a:rPr>
              <a:t>25 Batches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Syariah Mandiri (d/h BSB) </a:t>
            </a:r>
            <a:r>
              <a:rPr lang="id-ID" sz="1800" b="1" dirty="0" smtClean="0">
                <a:solidFill>
                  <a:schemeClr val="tx1"/>
                </a:solidFill>
                <a:latin typeface="Segoe UI Light" pitchFamily="34" charset="0"/>
              </a:rPr>
              <a:t>32 Batches</a:t>
            </a: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Danamon Syariah </a:t>
            </a:r>
            <a:r>
              <a:rPr lang="id-ID" sz="1800" b="1" dirty="0" smtClean="0">
                <a:solidFill>
                  <a:schemeClr val="tx1"/>
                </a:solidFill>
                <a:latin typeface="Segoe UI Light" pitchFamily="34" charset="0"/>
              </a:rPr>
              <a:t>8 Batches</a:t>
            </a:r>
            <a:endParaRPr lang="id-ID" sz="1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Jabar Syariah </a:t>
            </a:r>
            <a:r>
              <a:rPr lang="id-ID" sz="1800" b="1" dirty="0" smtClean="0">
                <a:solidFill>
                  <a:schemeClr val="tx1"/>
                </a:solidFill>
                <a:latin typeface="Segoe UI Light" pitchFamily="34" charset="0"/>
              </a:rPr>
              <a:t>4 Batches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</a:t>
            </a:r>
            <a:r>
              <a:rPr lang="id-ID" sz="1800" b="1" dirty="0" smtClean="0">
                <a:solidFill>
                  <a:schemeClr val="tx1"/>
                </a:solidFill>
                <a:latin typeface="Segoe UI Light" pitchFamily="34" charset="0"/>
              </a:rPr>
              <a:t>Bank DUTA 2 Batches</a:t>
            </a: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</a:t>
            </a:r>
            <a:r>
              <a:rPr lang="id-ID" sz="1800" b="1" dirty="0" smtClean="0">
                <a:solidFill>
                  <a:schemeClr val="tx1"/>
                </a:solidFill>
                <a:latin typeface="Segoe UI Light" pitchFamily="34" charset="0"/>
              </a:rPr>
              <a:t>Bank BBD 2 Batches</a:t>
            </a: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BII </a:t>
            </a:r>
            <a:r>
              <a:rPr lang="id-ID" sz="1800" b="1" dirty="0" smtClean="0">
                <a:solidFill>
                  <a:schemeClr val="tx1"/>
                </a:solidFill>
                <a:latin typeface="Segoe UI Light" pitchFamily="34" charset="0"/>
              </a:rPr>
              <a:t>2 Batches</a:t>
            </a: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BPD Aceh </a:t>
            </a:r>
            <a:r>
              <a:rPr lang="id-ID" sz="1800" b="1" dirty="0" smtClean="0">
                <a:solidFill>
                  <a:schemeClr val="tx1"/>
                </a:solidFill>
                <a:latin typeface="Segoe UI Light" pitchFamily="34" charset="0"/>
              </a:rPr>
              <a:t>2 Batches</a:t>
            </a:r>
            <a:endParaRPr lang="id-ID" sz="1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Bukopin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BNI</a:t>
            </a:r>
            <a:endParaRPr lang="en-US" sz="18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</a:t>
            </a:r>
            <a:r>
              <a:rPr lang="en-US" sz="1800" dirty="0" smtClean="0">
                <a:solidFill>
                  <a:schemeClr val="tx1"/>
                </a:solidFill>
                <a:latin typeface="Segoe UI Light" pitchFamily="34" charset="0"/>
              </a:rPr>
              <a:t>OCBC NISP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endParaRPr lang="id-ID" sz="18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2429" y="1857873"/>
            <a:ext cx="6834175" cy="1211087"/>
            <a:chOff x="442429" y="1447800"/>
            <a:chExt cx="6834175" cy="121108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/>
            <a:srcRect b="27547"/>
            <a:stretch>
              <a:fillRect/>
            </a:stretch>
          </p:blipFill>
          <p:spPr bwMode="auto">
            <a:xfrm>
              <a:off x="3352800" y="1524000"/>
              <a:ext cx="1512887" cy="47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bi-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429" y="1611313"/>
              <a:ext cx="183515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53795" y="2133600"/>
              <a:ext cx="998538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6428" y="2057400"/>
              <a:ext cx="17287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logo OCBC NIS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2900" y="2117367"/>
              <a:ext cx="17145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1667" y="1476691"/>
              <a:ext cx="1051133" cy="580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76800" y="1447800"/>
              <a:ext cx="1049791" cy="58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logo_bankaceh_single.jpg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" y="2050656"/>
              <a:ext cx="518269" cy="608231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924316" y="1649546"/>
              <a:ext cx="1352288" cy="33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20" name="TextBox 19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t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raining - </a:t>
              </a:r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iB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4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t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raining - </a:t>
              </a:r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iB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0601" y="2926085"/>
            <a:ext cx="7315199" cy="3023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</a:t>
            </a:r>
            <a:r>
              <a:rPr lang="id-ID" sz="1600" b="1" dirty="0" smtClean="0">
                <a:solidFill>
                  <a:schemeClr val="tx1"/>
                </a:solidFill>
                <a:latin typeface="Segoe UI Light" pitchFamily="34" charset="0"/>
              </a:rPr>
              <a:t>Bank Tugu</a:t>
            </a: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BTN </a:t>
            </a:r>
            <a:r>
              <a:rPr lang="id-ID" sz="1600" b="1" dirty="0" smtClean="0">
                <a:solidFill>
                  <a:schemeClr val="tx1"/>
                </a:solidFill>
                <a:latin typeface="Segoe UI Light" pitchFamily="34" charset="0"/>
              </a:rPr>
              <a:t>10 Batches </a:t>
            </a: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BTN </a:t>
            </a:r>
            <a:r>
              <a:rPr lang="id-ID" sz="1600" b="1" dirty="0" smtClean="0">
                <a:solidFill>
                  <a:schemeClr val="tx1"/>
                </a:solidFill>
                <a:latin typeface="Segoe UI Light" pitchFamily="34" charset="0"/>
              </a:rPr>
              <a:t>3 Batches </a:t>
            </a: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BRI Syariah </a:t>
            </a:r>
            <a:r>
              <a:rPr lang="id-ID" sz="1600" b="1" dirty="0" smtClean="0">
                <a:solidFill>
                  <a:schemeClr val="tx1"/>
                </a:solidFill>
                <a:latin typeface="Segoe UI Light" pitchFamily="34" charset="0"/>
              </a:rPr>
              <a:t>2 Batches </a:t>
            </a:r>
            <a:endParaRPr lang="id-ID" sz="16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Permodalan Nasional Madani </a:t>
            </a:r>
            <a:r>
              <a:rPr lang="id-ID" sz="1600" b="1" dirty="0" smtClean="0">
                <a:solidFill>
                  <a:schemeClr val="tx1"/>
                </a:solidFill>
                <a:latin typeface="Segoe UI Light" pitchFamily="34" charset="0"/>
              </a:rPr>
              <a:t>5 Batches </a:t>
            </a: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at Bank Sumut Syariah </a:t>
            </a:r>
            <a:r>
              <a:rPr lang="id-ID" sz="1600" b="1" dirty="0" smtClean="0">
                <a:solidFill>
                  <a:schemeClr val="tx1"/>
                </a:solidFill>
                <a:latin typeface="Segoe UI Light" pitchFamily="34" charset="0"/>
              </a:rPr>
              <a:t>3 Batches </a:t>
            </a: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Century </a:t>
            </a: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Niaga Syariah </a:t>
            </a: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BPD Kaltim Syariah </a:t>
            </a:r>
            <a:r>
              <a:rPr lang="id-ID" sz="1600" b="1" dirty="0" smtClean="0">
                <a:solidFill>
                  <a:schemeClr val="tx1"/>
                </a:solidFill>
                <a:latin typeface="Segoe UI Light" pitchFamily="34" charset="0"/>
              </a:rPr>
              <a:t>2 Batches </a:t>
            </a:r>
            <a:endParaRPr lang="id-ID" sz="16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Ekspor Indonesia</a:t>
            </a: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Legal Aspect Traning at </a:t>
            </a:r>
            <a:r>
              <a:rPr lang="id-ID" sz="1600" b="1" dirty="0" smtClean="0">
                <a:solidFill>
                  <a:schemeClr val="tx1"/>
                </a:solidFill>
                <a:latin typeface="Segoe UI Light" pitchFamily="34" charset="0"/>
              </a:rPr>
              <a:t>ABNR Law Firm</a:t>
            </a: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BPD Jateng </a:t>
            </a:r>
            <a:endParaRPr lang="en-US" sz="16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r>
              <a:rPr lang="id-ID" sz="1600" dirty="0" smtClean="0">
                <a:solidFill>
                  <a:schemeClr val="tx1"/>
                </a:solidFill>
                <a:latin typeface="Segoe UI Light" pitchFamily="34" charset="0"/>
              </a:rPr>
              <a:t>Islamic Banking Training at Bank </a:t>
            </a:r>
            <a:r>
              <a:rPr lang="en-US" sz="1600" dirty="0" err="1" smtClean="0">
                <a:solidFill>
                  <a:schemeClr val="tx1"/>
                </a:solidFill>
                <a:latin typeface="Segoe UI Light" pitchFamily="34" charset="0"/>
              </a:rPr>
              <a:t>Kalbar</a:t>
            </a:r>
            <a:endParaRPr lang="en-US" sz="1600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marL="320040" indent="-320040" algn="l">
              <a:spcBef>
                <a:spcPts val="0"/>
              </a:spcBef>
              <a:buFont typeface="Wingdings" charset="0"/>
              <a:buChar char="ü"/>
              <a:defRPr/>
            </a:pPr>
            <a:endParaRPr lang="id-ID" sz="16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6513" y="1628800"/>
            <a:ext cx="6785887" cy="1295400"/>
            <a:chOff x="529313" y="1600200"/>
            <a:chExt cx="6785887" cy="1295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/>
            <a:srcRect r="24525" b="-1558"/>
            <a:stretch>
              <a:fillRect/>
            </a:stretch>
          </p:blipFill>
          <p:spPr bwMode="auto">
            <a:xfrm>
              <a:off x="529313" y="2018887"/>
              <a:ext cx="14128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BTN Syariah - logo didi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7693" y="2042677"/>
              <a:ext cx="1509713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Log bri s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1752600"/>
              <a:ext cx="1628775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pnm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62600" y="1847850"/>
              <a:ext cx="1179513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niag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83875" y="2472110"/>
              <a:ext cx="1511300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Logo-Tera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0380" y="2472110"/>
              <a:ext cx="1412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 descr="BEI New-Jpg"/>
            <p:cNvPicPr>
              <a:picLocks noChangeAspect="1" noChangeArrowheads="1"/>
            </p:cNvPicPr>
            <p:nvPr/>
          </p:nvPicPr>
          <p:blipFill>
            <a:blip r:embed="rId8" cstate="print"/>
            <a:srcRect t="-16211" r="75919" b="-21417"/>
            <a:stretch>
              <a:fillRect/>
            </a:stretch>
          </p:blipFill>
          <p:spPr bwMode="auto">
            <a:xfrm>
              <a:off x="5283993" y="2420937"/>
              <a:ext cx="820738" cy="47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 descr="Bank Jateng 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07238" y="2282912"/>
              <a:ext cx="108108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 descr="logo kaltim baru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86200" y="2362200"/>
              <a:ext cx="1231900" cy="4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98290" y="1600200"/>
              <a:ext cx="416910" cy="733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51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t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raining – </a:t>
              </a:r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islamic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 insurance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81420" y="2715371"/>
            <a:ext cx="7171980" cy="2999629"/>
            <a:chOff x="870477" y="2442868"/>
            <a:chExt cx="7171980" cy="2999629"/>
          </a:xfrm>
        </p:grpSpPr>
        <p:pic>
          <p:nvPicPr>
            <p:cNvPr id="8" name="Picture 5" descr="logo_allianz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3707" y="2538823"/>
              <a:ext cx="1841230" cy="522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bringinlif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9443" y="3691937"/>
              <a:ext cx="2753957" cy="351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great easter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61973" y="2442868"/>
              <a:ext cx="1980954" cy="60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4043" y="4267200"/>
              <a:ext cx="1241757" cy="104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paninlife-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72671" y="3655056"/>
              <a:ext cx="2366329" cy="459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logo ramayan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10200" y="4374039"/>
              <a:ext cx="2632257" cy="82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logo wanaarth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70477" y="4399060"/>
              <a:ext cx="1636146" cy="104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Sun Lif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70477" y="2442868"/>
              <a:ext cx="2118426" cy="87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260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t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raining – </a:t>
              </a:r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islamic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 capital market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9488" y="2582862"/>
            <a:ext cx="7316479" cy="2827338"/>
            <a:chOff x="979488" y="2133600"/>
            <a:chExt cx="7316479" cy="2827338"/>
          </a:xfrm>
        </p:grpSpPr>
        <p:pic>
          <p:nvPicPr>
            <p:cNvPr id="8" name="Picture 5" descr="bppn_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2775" y="2502919"/>
              <a:ext cx="1514475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5948054" y="4114800"/>
              <a:ext cx="2347913" cy="846138"/>
              <a:chOff x="401" y="2488"/>
              <a:chExt cx="1167" cy="480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571" y="2488"/>
                <a:ext cx="997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1600" b="1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Bhakti </a:t>
                </a:r>
                <a:r>
                  <a:rPr lang="en-US" sz="1600" b="1" dirty="0" err="1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Investama</a:t>
                </a:r>
                <a:endParaRPr lang="en-US" sz="1600" dirty="0"/>
              </a:p>
            </p:txBody>
          </p:sp>
          <p:pic>
            <p:nvPicPr>
              <p:cNvPr id="11" name="Picture 8" descr="logobhaktiinvestam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1" y="2601"/>
                <a:ext cx="163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83631" y="2362199"/>
              <a:ext cx="1668463" cy="7127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Mga Capital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2133600"/>
              <a:ext cx="936625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buehne_2_home_en"/>
            <p:cNvPicPr>
              <a:picLocks noChangeAspect="1" noChangeArrowheads="1"/>
            </p:cNvPicPr>
            <p:nvPr/>
          </p:nvPicPr>
          <p:blipFill>
            <a:blip r:embed="rId6"/>
            <a:srcRect l="22472" t="10551" r="7159" b="40756"/>
            <a:stretch>
              <a:fillRect/>
            </a:stretch>
          </p:blipFill>
          <p:spPr bwMode="auto">
            <a:xfrm>
              <a:off x="3259137" y="3429000"/>
              <a:ext cx="2227263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PT. INDONESIA POWER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 l="2687" t="18195" r="57889" b="3406"/>
            <a:stretch>
              <a:fillRect/>
            </a:stretch>
          </p:blipFill>
          <p:spPr bwMode="auto">
            <a:xfrm>
              <a:off x="5848183" y="3343298"/>
              <a:ext cx="1439863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CBD Ciledug logo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467600" y="2332037"/>
              <a:ext cx="579437" cy="10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0600" y="3511550"/>
              <a:ext cx="176530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90600" y="4335188"/>
              <a:ext cx="2292350" cy="49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 descr="C:\logo kantor\logo 2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657599" y="4384676"/>
              <a:ext cx="1933575" cy="4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79488" y="2286000"/>
              <a:ext cx="881062" cy="86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71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HR development – </a:t>
              </a:r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iB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 ODP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09800" y="2879725"/>
            <a:ext cx="6253956" cy="2682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360000"/>
              </a:lnSpc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Officer Development Programme for Bank Jabar for 30 Days</a:t>
            </a:r>
            <a:endParaRPr lang="id-ID" sz="1800" b="1" dirty="0" smtClean="0">
              <a:solidFill>
                <a:schemeClr val="tx1"/>
              </a:solidFill>
              <a:latin typeface="Segoe UI Light" pitchFamily="34" charset="0"/>
            </a:endParaRPr>
          </a:p>
          <a:p>
            <a:pPr algn="l">
              <a:lnSpc>
                <a:spcPct val="360000"/>
              </a:lnSpc>
              <a:buFont typeface="Wingdings" pitchFamily="2" charset="2"/>
              <a:buChar char="ü"/>
            </a:pPr>
            <a:r>
              <a:rPr lang="id-ID" sz="1800" dirty="0" smtClean="0">
                <a:solidFill>
                  <a:schemeClr val="tx1"/>
                </a:solidFill>
                <a:latin typeface="Segoe UI Light" pitchFamily="34" charset="0"/>
              </a:rPr>
              <a:t>Officer Development Programme for Bank BNI for 55 Days</a:t>
            </a:r>
            <a:endParaRPr lang="id-ID" sz="1800" dirty="0">
              <a:solidFill>
                <a:schemeClr val="tx1"/>
              </a:solidFill>
              <a:latin typeface="Segoe UI Light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 b="36586"/>
          <a:stretch>
            <a:fillRect/>
          </a:stretch>
        </p:blipFill>
        <p:spPr bwMode="auto">
          <a:xfrm>
            <a:off x="577347" y="4432300"/>
            <a:ext cx="14398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9104"/>
            <a:ext cx="1498800" cy="83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84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study – </a:t>
              </a:r>
              <a:r>
                <a:rPr lang="en-US" sz="2400" dirty="0" err="1" smtClean="0">
                  <a:solidFill>
                    <a:srgbClr val="990000"/>
                  </a:solidFill>
                  <a:latin typeface="Segoe UI Light" pitchFamily="34" charset="0"/>
                </a:rPr>
                <a:t>iB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 industry analysis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2775" y="3509963"/>
            <a:ext cx="7939088" cy="1443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Preparation of Feasibility Study of Islamic Banking Industry for Market Entry in Indonesia for Kuwait Finance House (PWC</a:t>
            </a:r>
            <a:r>
              <a:rPr lang="ja-JP" altLang="en-US" sz="180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’</a:t>
            </a:r>
            <a:r>
              <a:rPr lang="en-US" altLang="ja-JP" sz="180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s client) in </a:t>
            </a:r>
            <a:r>
              <a:rPr lang="en-US" altLang="ja-JP" sz="1800" b="1" u="sng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2005</a:t>
            </a:r>
            <a:r>
              <a:rPr lang="en-US" altLang="ja-JP" sz="180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, and updating in </a:t>
            </a:r>
            <a:r>
              <a:rPr lang="en-US" altLang="ja-JP" sz="1800" b="1" u="sng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2007</a:t>
            </a:r>
            <a:r>
              <a:rPr lang="en-US" altLang="ja-JP" sz="1800" smtClean="0">
                <a:solidFill>
                  <a:schemeClr val="tx1"/>
                </a:solidFill>
                <a:latin typeface="Segoe UI Light" pitchFamily="34" charset="0"/>
                <a:cs typeface="Calibri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Segoe UI Light" pitchFamily="34" charset="0"/>
              <a:cs typeface="Calibri" pitchFamily="34" charset="0"/>
            </a:endParaRPr>
          </a:p>
        </p:txBody>
      </p:sp>
      <p:pic>
        <p:nvPicPr>
          <p:cNvPr id="9" name="Picture 5" descr="pwc_logo"/>
          <p:cNvPicPr>
            <a:picLocks noChangeAspect="1" noChangeArrowheads="1"/>
          </p:cNvPicPr>
          <p:nvPr/>
        </p:nvPicPr>
        <p:blipFill>
          <a:blip r:embed="rId2"/>
          <a:srcRect t="13963" r="1242" b="17455"/>
          <a:stretch>
            <a:fillRect/>
          </a:stretch>
        </p:blipFill>
        <p:spPr bwMode="auto">
          <a:xfrm>
            <a:off x="612775" y="2922588"/>
            <a:ext cx="39385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6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8600" y="863025"/>
            <a:ext cx="3657600" cy="1065578"/>
            <a:chOff x="-228600" y="863025"/>
            <a:chExt cx="3657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About us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vision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48200" y="2743200"/>
            <a:ext cx="3726099" cy="2192338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</a:rPr>
              <a:t>To become a reliable provider of Islamic business and finance </a:t>
            </a:r>
            <a:r>
              <a:rPr lang="en-US" sz="2000" b="1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</a:rPr>
              <a:t>solutions</a:t>
            </a:r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</a:rPr>
              <a:t> as well as professional training and development for businesses and entities that seek to </a:t>
            </a:r>
            <a:r>
              <a:rPr lang="en-US" sz="2000" b="1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</a:rPr>
              <a:t>adhere to </a:t>
            </a:r>
            <a:r>
              <a:rPr lang="en-US" sz="2000" b="1" dirty="0" err="1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</a:rPr>
              <a:t>shariah</a:t>
            </a:r>
            <a:r>
              <a:rPr lang="en-US" sz="2000" b="1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Segoe UI Light" pitchFamily="34" charset="0"/>
                <a:ea typeface="ＭＳ Ｐゴシック" charset="0"/>
              </a:rPr>
              <a:t>principles</a:t>
            </a:r>
            <a:endParaRPr lang="en-US" sz="2000" dirty="0">
              <a:solidFill>
                <a:schemeClr val="tx1"/>
              </a:solidFill>
              <a:latin typeface="Segoe UI Light" pitchFamily="34" charset="0"/>
              <a:ea typeface="ＭＳ Ｐゴシック" charset="0"/>
            </a:endParaRPr>
          </a:p>
        </p:txBody>
      </p:sp>
      <p:pic>
        <p:nvPicPr>
          <p:cNvPr id="8" name="Picture 5" descr="vi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3" y="2749550"/>
            <a:ext cx="3548062" cy="220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1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863025"/>
            <a:ext cx="7467600" cy="1065578"/>
            <a:chOff x="-228600" y="863025"/>
            <a:chExt cx="7467600" cy="1065578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863025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portfolio &amp; experience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28600" y="914400"/>
              <a:ext cx="6019800" cy="533400"/>
              <a:chOff x="-228600" y="914400"/>
              <a:chExt cx="6019800" cy="533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228600" y="1371600"/>
                <a:ext cx="6019800" cy="76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20170" y="1466938"/>
              <a:ext cx="6218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c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orporate value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2562225"/>
            <a:ext cx="30988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2775" y="3422650"/>
            <a:ext cx="79184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dirty="0">
                <a:latin typeface="Segoe UI Light" pitchFamily="34" charset="0"/>
                <a:cs typeface="Calibri" pitchFamily="34" charset="0"/>
              </a:rPr>
              <a:t>Preparation of </a:t>
            </a:r>
            <a:r>
              <a:rPr lang="en-US" dirty="0" err="1">
                <a:latin typeface="Segoe UI Light" pitchFamily="34" charset="0"/>
                <a:cs typeface="Calibri" pitchFamily="34" charset="0"/>
              </a:rPr>
              <a:t>Kalla</a:t>
            </a:r>
            <a:r>
              <a:rPr lang="en-US" dirty="0">
                <a:latin typeface="Segoe UI Light" pitchFamily="34" charset="0"/>
                <a:cs typeface="Calibri" pitchFamily="34" charset="0"/>
              </a:rPr>
              <a:t> Group Corporate Values aimed at improving the staff</a:t>
            </a:r>
            <a:r>
              <a:rPr lang="en-US" altLang="en-US" dirty="0">
                <a:latin typeface="Segoe UI Light" pitchFamily="34" charset="0"/>
                <a:cs typeface="Calibri" pitchFamily="34" charset="0"/>
              </a:rPr>
              <a:t>’</a:t>
            </a:r>
            <a:r>
              <a:rPr lang="en-US" dirty="0">
                <a:latin typeface="Segoe UI Light" pitchFamily="34" charset="0"/>
                <a:cs typeface="Calibri" pitchFamily="34" charset="0"/>
              </a:rPr>
              <a:t>s sense of togetherness, integrity and pride as member of the group. The document will be used as a manual to strengthen corporate identity The assignment also include preparation of a management book plus a field book. This book and its accompanying field book is similar to </a:t>
            </a:r>
            <a:r>
              <a:rPr lang="en-US" altLang="en-US" dirty="0">
                <a:latin typeface="Segoe UI Light" pitchFamily="34" charset="0"/>
                <a:cs typeface="Calibri" pitchFamily="34" charset="0"/>
              </a:rPr>
              <a:t>‘</a:t>
            </a:r>
            <a:r>
              <a:rPr lang="en-US" dirty="0">
                <a:latin typeface="Segoe UI Light" pitchFamily="34" charset="0"/>
                <a:cs typeface="Calibri" pitchFamily="34" charset="0"/>
              </a:rPr>
              <a:t>The Toyota Way</a:t>
            </a:r>
            <a:r>
              <a:rPr lang="en-US" altLang="en-US" dirty="0">
                <a:latin typeface="Segoe UI Light" pitchFamily="34" charset="0"/>
                <a:cs typeface="Calibri" pitchFamily="34" charset="0"/>
              </a:rPr>
              <a:t>’</a:t>
            </a:r>
            <a:r>
              <a:rPr lang="en-US" dirty="0">
                <a:latin typeface="Segoe UI Light" pitchFamily="34" charset="0"/>
                <a:cs typeface="Calibri" pitchFamily="34" charset="0"/>
              </a:rPr>
              <a:t>. </a:t>
            </a:r>
            <a:endParaRPr lang="en-GB" dirty="0">
              <a:latin typeface="Segoe UI Light" pitchFamily="34" charset="0"/>
              <a:cs typeface="Calibri" pitchFamily="34" charset="0"/>
            </a:endParaRP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id-ID" dirty="0">
              <a:latin typeface="Segoe UI Light" pitchFamily="34" charset="0"/>
              <a:cs typeface="Calibri" pitchFamily="34" charset="0"/>
            </a:endParaRP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id-ID" dirty="0">
              <a:latin typeface="Segoe UI Light" pitchFamily="34" charset="0"/>
              <a:cs typeface="Calibri" pitchFamily="34" charset="0"/>
            </a:endParaRP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id-ID" dirty="0">
              <a:latin typeface="Segoe UI Light" pitchFamily="34" charset="0"/>
              <a:cs typeface="Calibri" pitchFamily="34" charset="0"/>
            </a:endParaRP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id-ID" dirty="0">
              <a:latin typeface="Segoe UI Light" pitchFamily="34" charset="0"/>
              <a:cs typeface="Calibri" pitchFamily="34" charset="0"/>
            </a:endParaRPr>
          </a:p>
          <a:p>
            <a:pPr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endParaRPr lang="id-ID" dirty="0">
              <a:latin typeface="Segoe UI Light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86200" y="1933424"/>
            <a:ext cx="4622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Segoe UI Semibold" pitchFamily="34" charset="0"/>
              </a:rPr>
              <a:t>PT</a:t>
            </a:r>
            <a:r>
              <a:rPr lang="en-US" sz="2000" dirty="0" smtClean="0">
                <a:latin typeface="Segoe UI Semibold" pitchFamily="34" charset="0"/>
              </a:rPr>
              <a:t>. </a:t>
            </a:r>
            <a:r>
              <a:rPr lang="en-US" sz="2000" dirty="0" err="1" smtClean="0">
                <a:latin typeface="Segoe UI Semibold" pitchFamily="34" charset="0"/>
              </a:rPr>
              <a:t>Tazkia</a:t>
            </a:r>
            <a:r>
              <a:rPr lang="id-ID" sz="2000" dirty="0" smtClean="0">
                <a:latin typeface="Segoe UI Semibold" pitchFamily="34" charset="0"/>
              </a:rPr>
              <a:t> Finansial Sejahtera</a:t>
            </a:r>
            <a:endParaRPr lang="id-ID" sz="2000" dirty="0" smtClean="0">
              <a:latin typeface="Segoe UI Semi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Segoe UI Light" pitchFamily="34" charset="0"/>
            </a:endParaRPr>
          </a:p>
          <a:p>
            <a:r>
              <a:rPr lang="id-ID" sz="2000" dirty="0" smtClean="0">
                <a:latin typeface="Segoe UI Light" pitchFamily="34" charset="0"/>
              </a:rPr>
              <a:t>GEDUNG UTAMA TAZKIA</a:t>
            </a:r>
          </a:p>
          <a:p>
            <a:r>
              <a:rPr lang="en-US" sz="2000" dirty="0" smtClean="0">
                <a:latin typeface="Segoe UI Light" pitchFamily="34" charset="0"/>
              </a:rPr>
              <a:t>Jl. </a:t>
            </a:r>
            <a:r>
              <a:rPr lang="id-ID" sz="2000" dirty="0" smtClean="0">
                <a:latin typeface="Segoe UI Light" pitchFamily="34" charset="0"/>
              </a:rPr>
              <a:t>Ir. H. Juanda</a:t>
            </a:r>
            <a:r>
              <a:rPr lang="en-US" sz="2000" dirty="0" smtClean="0">
                <a:latin typeface="Segoe UI Light" pitchFamily="34" charset="0"/>
              </a:rPr>
              <a:t> No. </a:t>
            </a:r>
            <a:r>
              <a:rPr lang="id-ID" sz="2000" dirty="0" smtClean="0">
                <a:latin typeface="Segoe UI Light" pitchFamily="34" charset="0"/>
              </a:rPr>
              <a:t>78</a:t>
            </a:r>
            <a:r>
              <a:rPr lang="en-US" sz="2000" dirty="0" smtClean="0">
                <a:latin typeface="Segoe UI Light" pitchFamily="34" charset="0"/>
              </a:rPr>
              <a:t>, </a:t>
            </a:r>
            <a:r>
              <a:rPr lang="id-ID" sz="2000" dirty="0" smtClean="0">
                <a:latin typeface="Segoe UI Light" pitchFamily="34" charset="0"/>
              </a:rPr>
              <a:t>Sentul City, Bogor</a:t>
            </a:r>
            <a:r>
              <a:rPr lang="en-US" sz="2000" dirty="0" smtClean="0">
                <a:latin typeface="Segoe UI Light" pitchFamily="34" charset="0"/>
              </a:rPr>
              <a:t> 1</a:t>
            </a:r>
            <a:r>
              <a:rPr lang="id-ID" sz="2000" dirty="0" smtClean="0">
                <a:latin typeface="Segoe UI Light" pitchFamily="34" charset="0"/>
              </a:rPr>
              <a:t>681</a:t>
            </a:r>
            <a:r>
              <a:rPr lang="en-US" sz="2000" dirty="0" smtClean="0">
                <a:latin typeface="Segoe UI Light" pitchFamily="34" charset="0"/>
              </a:rPr>
              <a:t>0, Indonesia</a:t>
            </a:r>
            <a:endParaRPr lang="id-ID" sz="2000" dirty="0" smtClean="0">
              <a:latin typeface="Segoe UI Light" pitchFamily="34" charset="0"/>
            </a:endParaRPr>
          </a:p>
          <a:p>
            <a:endParaRPr lang="en-US" sz="2000" dirty="0" smtClean="0">
              <a:latin typeface="Segoe UI Light" pitchFamily="34" charset="0"/>
            </a:endParaRPr>
          </a:p>
          <a:p>
            <a:r>
              <a:rPr lang="en-US" sz="2000" dirty="0" smtClean="0">
                <a:latin typeface="Segoe UI Light" pitchFamily="34" charset="0"/>
              </a:rPr>
              <a:t>Phone	 :+62 21 </a:t>
            </a:r>
            <a:r>
              <a:rPr lang="id-ID" sz="2000" dirty="0" smtClean="0">
                <a:latin typeface="Segoe UI Light" pitchFamily="34" charset="0"/>
              </a:rPr>
              <a:t>87962691</a:t>
            </a:r>
            <a:r>
              <a:rPr lang="en-US" sz="2000" dirty="0" smtClean="0">
                <a:latin typeface="Segoe UI Light" pitchFamily="34" charset="0"/>
              </a:rPr>
              <a:t>, </a:t>
            </a:r>
            <a:r>
              <a:rPr lang="id-ID" sz="2000" dirty="0" smtClean="0">
                <a:latin typeface="Segoe UI Light" pitchFamily="34" charset="0"/>
              </a:rPr>
              <a:t>87962692 </a:t>
            </a:r>
            <a:endParaRPr lang="en-US" sz="2000" dirty="0" smtClean="0">
              <a:latin typeface="Segoe UI Light" pitchFamily="34" charset="0"/>
            </a:endParaRPr>
          </a:p>
          <a:p>
            <a:r>
              <a:rPr lang="en-US" sz="2000" dirty="0" smtClean="0">
                <a:latin typeface="Segoe UI Light" pitchFamily="34" charset="0"/>
              </a:rPr>
              <a:t>Fax	 :+62 21 </a:t>
            </a:r>
            <a:r>
              <a:rPr lang="id-ID" sz="2000" dirty="0" smtClean="0">
                <a:latin typeface="Segoe UI Light" pitchFamily="34" charset="0"/>
              </a:rPr>
              <a:t>87962690</a:t>
            </a:r>
          </a:p>
          <a:p>
            <a:endParaRPr lang="id-ID" sz="2000" dirty="0" smtClean="0">
              <a:latin typeface="Segoe UI Light" pitchFamily="34" charset="0"/>
            </a:endParaRPr>
          </a:p>
          <a:p>
            <a:endParaRPr lang="id-ID" sz="2000" dirty="0" smtClean="0">
              <a:latin typeface="Segoe UI Light" pitchFamily="34" charset="0"/>
            </a:endParaRPr>
          </a:p>
          <a:p>
            <a:endParaRPr lang="id-ID" sz="2000" dirty="0" smtClean="0">
              <a:latin typeface="Segoe UI Light" pitchFamily="34" charset="0"/>
            </a:endParaRPr>
          </a:p>
        </p:txBody>
      </p:sp>
      <p:pic>
        <p:nvPicPr>
          <p:cNvPr id="3" name="Picture 2" descr="D:\BATASA\Picture\Masjid_Andalusia.jpg"/>
          <p:cNvPicPr>
            <a:picLocks noChangeAspect="1" noChangeArrowheads="1"/>
          </p:cNvPicPr>
          <p:nvPr/>
        </p:nvPicPr>
        <p:blipFill>
          <a:blip r:embed="rId2" cstate="print"/>
          <a:srcRect b="15729"/>
          <a:stretch>
            <a:fillRect/>
          </a:stretch>
        </p:blipFill>
        <p:spPr bwMode="auto">
          <a:xfrm>
            <a:off x="762000" y="1981200"/>
            <a:ext cx="2590800" cy="3262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90600" y="8630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  <a:latin typeface="Segoe UI Light" pitchFamily="34" charset="0"/>
              </a:rPr>
              <a:t>Contact us</a:t>
            </a:r>
            <a:endParaRPr lang="en-US" sz="3200" dirty="0">
              <a:solidFill>
                <a:srgbClr val="990000"/>
              </a:solidFill>
              <a:latin typeface="Segoe UI Ligh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28600" y="914400"/>
            <a:ext cx="6019800" cy="533400"/>
            <a:chOff x="-228600" y="914400"/>
            <a:chExt cx="6019800" cy="533400"/>
          </a:xfrm>
        </p:grpSpPr>
        <p:sp>
          <p:nvSpPr>
            <p:cNvPr id="10" name="Rectangle 9"/>
            <p:cNvSpPr/>
            <p:nvPr/>
          </p:nvSpPr>
          <p:spPr>
            <a:xfrm>
              <a:off x="-228600" y="914400"/>
              <a:ext cx="1219200" cy="457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228600" y="1371600"/>
              <a:ext cx="6019800" cy="762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</p:spTree>
    <p:extLst>
      <p:ext uri="{BB962C8B-B14F-4D97-AF65-F5344CB8AC3E}">
        <p14:creationId xmlns:p14="http://schemas.microsoft.com/office/powerpoint/2010/main" val="31622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8600" y="863025"/>
            <a:ext cx="3657600" cy="1065578"/>
            <a:chOff x="-228600" y="863025"/>
            <a:chExt cx="3657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About us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mission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2286000"/>
            <a:ext cx="4768850" cy="3962400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Segoe UI Light" pitchFamily="34" charset="0"/>
                <a:ea typeface="ＭＳ Ｐゴシック" charset="0"/>
              </a:rPr>
              <a:t>To provide dependable solutions that becomes a benchmark for business and financial consulting services as well as competency training and development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rgbClr val="000000"/>
              </a:solidFill>
              <a:latin typeface="Segoe UI Light" pitchFamily="34" charset="0"/>
              <a:ea typeface="ＭＳ Ｐゴシック" charset="0"/>
            </a:endParaRP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Segoe UI Light" pitchFamily="34" charset="0"/>
                <a:ea typeface="ＭＳ Ｐゴシック" charset="0"/>
              </a:rPr>
              <a:t>To be the primary source in providing strategy and course of action, as well as in developing and promoting Islamic finance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rgbClr val="000000"/>
              </a:solidFill>
              <a:latin typeface="Segoe UI Light" pitchFamily="34" charset="0"/>
              <a:ea typeface="ＭＳ Ｐゴシック" charset="0"/>
            </a:endParaRP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Segoe UI Light" pitchFamily="34" charset="0"/>
                <a:ea typeface="ＭＳ Ｐゴシック" charset="0"/>
              </a:rPr>
              <a:t>To provide the best possible return for the stakeholders</a:t>
            </a:r>
            <a:endParaRPr lang="en-US" sz="2000" dirty="0">
              <a:solidFill>
                <a:srgbClr val="000000"/>
              </a:solidFill>
              <a:latin typeface="Segoe UI Light" pitchFamily="34" charset="0"/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206717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9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8600" y="863025"/>
            <a:ext cx="4800600" cy="1065578"/>
            <a:chOff x="-228600" y="863025"/>
            <a:chExt cx="4800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team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3551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s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enior management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0" y="2057400"/>
            <a:ext cx="6324600" cy="4364037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Segoe UI Light" pitchFamily="34" charset="0"/>
              </a:rPr>
              <a:t>PRINCIPALS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 smtClean="0">
              <a:solidFill>
                <a:srgbClr val="000000"/>
              </a:solidFill>
              <a:latin typeface="Segoe UI Light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Segoe UI Light" pitchFamily="34" charset="0"/>
              </a:rPr>
              <a:t>MUHAMMAD SYAFII ANTONIO</a:t>
            </a: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 - </a:t>
            </a:r>
            <a:r>
              <a:rPr lang="en-US" sz="1400" i="1" dirty="0" smtClean="0">
                <a:solidFill>
                  <a:srgbClr val="000000"/>
                </a:solidFill>
                <a:latin typeface="Segoe UI Light" pitchFamily="34" charset="0"/>
              </a:rPr>
              <a:t>Chairman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Has over 21 years of experience in Islamic Banking and renowned expert in Islamic economics and finance. He holds </a:t>
            </a:r>
            <a:r>
              <a:rPr lang="en-US" sz="1400" dirty="0" err="1" smtClean="0">
                <a:solidFill>
                  <a:srgbClr val="000000"/>
                </a:solidFill>
                <a:latin typeface="Segoe UI Light" pitchFamily="34" charset="0"/>
              </a:rPr>
              <a:t>Ph.D</a:t>
            </a: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 in Finance from University of Melbourne, obtained Masters of Economic from International Islamic University Malaysia and first degree in Islamic Law from University of Jordan and Islamic Studies Program from Al </a:t>
            </a:r>
            <a:r>
              <a:rPr lang="en-US" sz="1400" dirty="0" err="1" smtClean="0">
                <a:solidFill>
                  <a:srgbClr val="000000"/>
                </a:solidFill>
                <a:latin typeface="Segoe UI Light" pitchFamily="34" charset="0"/>
              </a:rPr>
              <a:t>Azhar</a:t>
            </a: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 University Cairo. He has published twelve books on leadership, Islamic banking, Islamic economics, and zakat. Currently serves as </a:t>
            </a:r>
            <a:r>
              <a:rPr lang="en-US" sz="1400" dirty="0" err="1" smtClean="0">
                <a:solidFill>
                  <a:srgbClr val="000000"/>
                </a:solidFill>
                <a:latin typeface="Segoe UI Light" pitchFamily="34" charset="0"/>
              </a:rPr>
              <a:t>Shariah</a:t>
            </a: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 Advisor in several Islamic financial institutions locally and abroad, as well as member of the National Economic Committee (KEN)</a:t>
            </a:r>
            <a:r>
              <a:rPr lang="en-US" altLang="ja-JP" sz="1400" dirty="0" smtClean="0">
                <a:solidFill>
                  <a:srgbClr val="000000"/>
                </a:solidFill>
                <a:latin typeface="Segoe UI Light" pitchFamily="34" charset="0"/>
              </a:rPr>
              <a:t> and National </a:t>
            </a:r>
            <a:r>
              <a:rPr lang="en-US" altLang="ja-JP" sz="1400" dirty="0" err="1" smtClean="0">
                <a:solidFill>
                  <a:srgbClr val="000000"/>
                </a:solidFill>
                <a:latin typeface="Segoe UI Light" pitchFamily="34" charset="0"/>
              </a:rPr>
              <a:t>Shariah</a:t>
            </a:r>
            <a:r>
              <a:rPr lang="en-US" altLang="ja-JP" sz="1400" dirty="0" smtClean="0">
                <a:solidFill>
                  <a:srgbClr val="000000"/>
                </a:solidFill>
                <a:latin typeface="Segoe UI Light" pitchFamily="34" charset="0"/>
              </a:rPr>
              <a:t> Council.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solidFill>
                <a:srgbClr val="000000"/>
              </a:solidFill>
              <a:latin typeface="Segoe UI Light" pitchFamily="34" charset="0"/>
            </a:endParaRPr>
          </a:p>
        </p:txBody>
      </p:sp>
      <p:pic>
        <p:nvPicPr>
          <p:cNvPr id="11" name="Picture 5" descr="syaf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12975"/>
            <a:ext cx="1447800" cy="17494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729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28600" y="863025"/>
            <a:ext cx="4800600" cy="1065578"/>
            <a:chOff x="-228600" y="863025"/>
            <a:chExt cx="4800600" cy="1065578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86302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team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20170" y="1466938"/>
              <a:ext cx="3551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s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enior management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09800" y="2286000"/>
            <a:ext cx="6191250" cy="2532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Segoe UI Light" pitchFamily="34" charset="0"/>
              </a:rPr>
              <a:t>Director</a:t>
            </a: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Segoe UI Light" pitchFamily="34" charset="0"/>
              </a:rPr>
              <a:t>DUDDY YUSTIADI</a:t>
            </a:r>
            <a:endParaRPr lang="en-US" sz="1400" dirty="0" smtClean="0">
              <a:solidFill>
                <a:srgbClr val="000000"/>
              </a:solidFill>
              <a:latin typeface="Segoe UI Light" pitchFamily="34" charset="0"/>
            </a:endParaRPr>
          </a:p>
          <a:p>
            <a:pPr algn="just"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Has over </a:t>
            </a: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14 </a:t>
            </a: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years of experience as Senior Executive at Bank </a:t>
            </a:r>
            <a:r>
              <a:rPr lang="en-US" sz="1400" dirty="0" err="1" smtClean="0">
                <a:solidFill>
                  <a:srgbClr val="000000"/>
                </a:solidFill>
                <a:latin typeface="Segoe UI Light" pitchFamily="34" charset="0"/>
              </a:rPr>
              <a:t>Muamalat</a:t>
            </a: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 Indonesia before joining </a:t>
            </a:r>
            <a:r>
              <a:rPr lang="en-US" sz="1400" dirty="0" err="1" smtClean="0">
                <a:solidFill>
                  <a:srgbClr val="000000"/>
                </a:solidFill>
                <a:latin typeface="Segoe UI Light" pitchFamily="34" charset="0"/>
              </a:rPr>
              <a:t>Tazkia</a:t>
            </a:r>
            <a:r>
              <a:rPr lang="en-US" sz="1400" dirty="0" smtClean="0">
                <a:solidFill>
                  <a:srgbClr val="000000"/>
                </a:solidFill>
                <a:latin typeface="Segoe UI Light" pitchFamily="34" charset="0"/>
              </a:rPr>
              <a:t> Institute in 1999. Currently he is Director of BATASA TAZKIA Consulting since 2004. With specialization in financing, profit distribution and services, he has been a lead consultant in many projects, mostly in Islamic Banking conversion and training. He is active as a lecturer and instructor in many program and training in Islamic Banking.</a:t>
            </a:r>
          </a:p>
          <a:p>
            <a:pPr algn="just">
              <a:buFontTx/>
              <a:buNone/>
            </a:pPr>
            <a:endParaRPr lang="en-US" sz="1400" dirty="0">
              <a:solidFill>
                <a:srgbClr val="000000"/>
              </a:solidFill>
              <a:latin typeface="Segoe UI Light" pitchFamily="34" charset="0"/>
            </a:endParaRPr>
          </a:p>
        </p:txBody>
      </p:sp>
      <p:pic>
        <p:nvPicPr>
          <p:cNvPr id="14" name="Picture 5" descr="dud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54548"/>
            <a:ext cx="1905000" cy="1936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7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8600" y="779246"/>
            <a:ext cx="4800600" cy="1065578"/>
            <a:chOff x="-228600" y="863025"/>
            <a:chExt cx="4800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team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3551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c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onsultants &amp; expertise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804655"/>
              </p:ext>
            </p:extLst>
          </p:nvPr>
        </p:nvGraphicFramePr>
        <p:xfrm>
          <a:off x="609600" y="1882460"/>
          <a:ext cx="7939088" cy="42108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52520"/>
                <a:gridCol w="4686568"/>
              </a:tblGrid>
              <a:tr h="370644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Segoe UI Light" pitchFamily="34" charset="0"/>
                        </a:rPr>
                        <a:t>Partners/Senior Consultants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 Light" pitchFamily="34" charset="0"/>
                        </a:rPr>
                        <a:t>Expertise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 Light" pitchFamily="34" charset="0"/>
                        </a:rPr>
                        <a:t>Mukhamad</a:t>
                      </a:r>
                      <a:r>
                        <a:rPr lang="en-US" sz="18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Segoe UI Light" pitchFamily="34" charset="0"/>
                        </a:rPr>
                        <a:t>Yasid</a:t>
                      </a:r>
                      <a:r>
                        <a:rPr lang="en-US" sz="1800" baseline="0" dirty="0" smtClean="0">
                          <a:latin typeface="Segoe UI Light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Segoe UI Light" pitchFamily="34" charset="0"/>
                        </a:rPr>
                        <a:t>Dr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8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Segoe UI Light" pitchFamily="34" charset="0"/>
                          <a:sym typeface="Wingdings"/>
                        </a:rPr>
                        <a:t> </a:t>
                      </a:r>
                      <a:r>
                        <a:rPr lang="en-US" sz="1800" baseline="0" dirty="0" smtClean="0">
                          <a:latin typeface="Segoe UI Light" pitchFamily="34" charset="0"/>
                        </a:rPr>
                        <a:t>Strategic Planning, Balance Scorecard, Corporate Plan, Business Plan, Feasibility Study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Segoe UI Light" pitchFamily="34" charset="0"/>
                        </a:rPr>
                        <a:t>Rukmana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8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Segoe UI Light" pitchFamily="34" charset="0"/>
                          <a:sym typeface="Wingdings"/>
                        </a:rPr>
                        <a:t> Financing, Product Development, Legal issues for </a:t>
                      </a:r>
                      <a:r>
                        <a:rPr lang="en-US" sz="1800" baseline="0" dirty="0" err="1" smtClean="0">
                          <a:latin typeface="Segoe UI Light" pitchFamily="34" charset="0"/>
                          <a:sym typeface="Wingdings"/>
                        </a:rPr>
                        <a:t>iB</a:t>
                      </a:r>
                      <a:r>
                        <a:rPr lang="id-ID" sz="1800" baseline="0" dirty="0" smtClean="0">
                          <a:latin typeface="Segoe UI Light" pitchFamily="34" charset="0"/>
                          <a:sym typeface="Wingdings"/>
                        </a:rPr>
                        <a:t>, Strategic Planning, Business Plan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 Light" pitchFamily="34" charset="0"/>
                        </a:rPr>
                        <a:t>Prana</a:t>
                      </a:r>
                      <a:r>
                        <a:rPr lang="en-US" sz="18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Segoe UI Light" pitchFamily="34" charset="0"/>
                        </a:rPr>
                        <a:t>Tanjudin</a:t>
                      </a:r>
                      <a:r>
                        <a:rPr lang="en-US" sz="1800" dirty="0" smtClean="0">
                          <a:latin typeface="Segoe UI Light" pitchFamily="34" charset="0"/>
                        </a:rPr>
                        <a:t>, SH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8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Segoe UI Light" pitchFamily="34" charset="0"/>
                          <a:sym typeface="Wingdings"/>
                        </a:rPr>
                        <a:t> Financing, Product Development, Legal issues for </a:t>
                      </a:r>
                      <a:r>
                        <a:rPr lang="en-US" sz="1800" baseline="0" dirty="0" err="1" smtClean="0">
                          <a:latin typeface="Segoe UI Light" pitchFamily="34" charset="0"/>
                          <a:sym typeface="Wingdings"/>
                        </a:rPr>
                        <a:t>iB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 Light" pitchFamily="34" charset="0"/>
                        </a:rPr>
                        <a:t>Ir. </a:t>
                      </a:r>
                      <a:r>
                        <a:rPr lang="en-US" sz="1800" dirty="0" err="1" smtClean="0">
                          <a:latin typeface="Segoe UI Light" pitchFamily="34" charset="0"/>
                        </a:rPr>
                        <a:t>Agus</a:t>
                      </a:r>
                      <a:r>
                        <a:rPr lang="en-US" sz="18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Segoe UI Light" pitchFamily="34" charset="0"/>
                        </a:rPr>
                        <a:t>Haryadi</a:t>
                      </a:r>
                      <a:r>
                        <a:rPr lang="en-US" sz="1800" dirty="0" smtClean="0">
                          <a:latin typeface="Segoe UI Light" pitchFamily="34" charset="0"/>
                        </a:rPr>
                        <a:t>,</a:t>
                      </a:r>
                      <a:r>
                        <a:rPr lang="en-US" sz="1800" baseline="0" dirty="0" smtClean="0">
                          <a:latin typeface="Segoe UI Light" pitchFamily="34" charset="0"/>
                        </a:rPr>
                        <a:t> FIIS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 Light" pitchFamily="34" charset="0"/>
                        </a:rPr>
                        <a:t>Islamic Insurance </a:t>
                      </a:r>
                      <a:r>
                        <a:rPr lang="en-US" sz="1800" dirty="0" smtClean="0">
                          <a:latin typeface="Segoe UI Light" pitchFamily="34" charset="0"/>
                          <a:sym typeface="Wingdings"/>
                        </a:rPr>
                        <a:t> Strategic Planning,</a:t>
                      </a:r>
                      <a:r>
                        <a:rPr lang="en-US" sz="1800" baseline="0" dirty="0" smtClean="0">
                          <a:latin typeface="Segoe UI Light" pitchFamily="34" charset="0"/>
                          <a:sym typeface="Wingdings"/>
                        </a:rPr>
                        <a:t> Actuary, </a:t>
                      </a:r>
                      <a:r>
                        <a:rPr lang="en-US" sz="1800" baseline="0" dirty="0" err="1" smtClean="0">
                          <a:latin typeface="Segoe UI Light" pitchFamily="34" charset="0"/>
                          <a:sym typeface="Wingdings"/>
                        </a:rPr>
                        <a:t>Shariah</a:t>
                      </a:r>
                      <a:r>
                        <a:rPr lang="en-US" sz="1800" baseline="0" dirty="0" smtClean="0">
                          <a:latin typeface="Segoe UI Light" pitchFamily="34" charset="0"/>
                          <a:sym typeface="Wingdings"/>
                        </a:rPr>
                        <a:t> issues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 Light" pitchFamily="34" charset="0"/>
                        </a:rPr>
                        <a:t>Muhammad </a:t>
                      </a:r>
                      <a:r>
                        <a:rPr lang="en-US" sz="1800" dirty="0" err="1" smtClean="0">
                          <a:latin typeface="Segoe UI Light" pitchFamily="34" charset="0"/>
                        </a:rPr>
                        <a:t>Gunawan</a:t>
                      </a:r>
                      <a:r>
                        <a:rPr lang="en-US" sz="18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Segoe UI Light" pitchFamily="34" charset="0"/>
                        </a:rPr>
                        <a:t>Yasni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egoe UI Light" pitchFamily="34" charset="0"/>
                        </a:rPr>
                        <a:t>Islamic Capital Market </a:t>
                      </a:r>
                      <a:r>
                        <a:rPr lang="en-US" sz="1800" dirty="0" smtClean="0">
                          <a:latin typeface="Segoe UI Light" pitchFamily="34" charset="0"/>
                          <a:sym typeface="Wingdings"/>
                        </a:rPr>
                        <a:t> </a:t>
                      </a:r>
                      <a:r>
                        <a:rPr lang="en-US" sz="1800" dirty="0" err="1" smtClean="0">
                          <a:latin typeface="Segoe UI Light" pitchFamily="34" charset="0"/>
                          <a:sym typeface="Wingdings"/>
                        </a:rPr>
                        <a:t>Sukuk</a:t>
                      </a:r>
                      <a:r>
                        <a:rPr lang="en-US" sz="1800" dirty="0" smtClean="0">
                          <a:latin typeface="Segoe UI Light" pitchFamily="34" charset="0"/>
                          <a:sym typeface="Wingdings"/>
                        </a:rPr>
                        <a:t>,</a:t>
                      </a:r>
                      <a:r>
                        <a:rPr lang="en-US" sz="1800" baseline="0" dirty="0" smtClean="0">
                          <a:latin typeface="Segoe UI Light" pitchFamily="34" charset="0"/>
                          <a:sym typeface="Wingdings"/>
                        </a:rPr>
                        <a:t> Fund Management, </a:t>
                      </a:r>
                      <a:r>
                        <a:rPr lang="en-US" sz="1800" baseline="0" dirty="0" err="1" smtClean="0">
                          <a:latin typeface="Segoe UI Light" pitchFamily="34" charset="0"/>
                          <a:sym typeface="Wingdings"/>
                        </a:rPr>
                        <a:t>Shariah</a:t>
                      </a:r>
                      <a:r>
                        <a:rPr lang="en-US" sz="1800" baseline="0" dirty="0" smtClean="0">
                          <a:latin typeface="Segoe UI Light" pitchFamily="34" charset="0"/>
                          <a:sym typeface="Wingdings"/>
                        </a:rPr>
                        <a:t> issues 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</a:tr>
              <a:tr h="63997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egoe UI Light" pitchFamily="34" charset="0"/>
                        </a:rPr>
                        <a:t>Luqyan</a:t>
                      </a:r>
                      <a:r>
                        <a:rPr lang="en-US" sz="18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Segoe UI Light" pitchFamily="34" charset="0"/>
                        </a:rPr>
                        <a:t>Tamanni</a:t>
                      </a:r>
                      <a:r>
                        <a:rPr lang="en-US" sz="1800" dirty="0" smtClean="0">
                          <a:latin typeface="Segoe UI Light" pitchFamily="34" charset="0"/>
                        </a:rPr>
                        <a:t>, </a:t>
                      </a:r>
                      <a:r>
                        <a:rPr lang="en-US" sz="1800" dirty="0" err="1" smtClean="0">
                          <a:latin typeface="Segoe UI Light" pitchFamily="34" charset="0"/>
                        </a:rPr>
                        <a:t>M.Ec</a:t>
                      </a:r>
                      <a:endParaRPr lang="en-US" sz="1800" dirty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8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Segoe UI Light" pitchFamily="34" charset="0"/>
                          <a:sym typeface="Wingdings"/>
                        </a:rPr>
                        <a:t> </a:t>
                      </a:r>
                      <a:r>
                        <a:rPr lang="en-US" sz="1800" baseline="0" dirty="0" smtClean="0">
                          <a:latin typeface="Segoe UI Light" pitchFamily="34" charset="0"/>
                        </a:rPr>
                        <a:t>Strategic Planning, Corporate Plan, Business Plan, Research &amp; Feasibility Study</a:t>
                      </a:r>
                      <a:endParaRPr lang="en-US" sz="1800" dirty="0" smtClean="0">
                        <a:latin typeface="Segoe UI Light" pitchFamily="34" charset="0"/>
                      </a:endParaRPr>
                    </a:p>
                  </a:txBody>
                  <a:tcPr marL="91446" marR="91446" marT="45696" marB="4569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8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8600" y="692696"/>
            <a:ext cx="4800600" cy="1065578"/>
            <a:chOff x="-228600" y="863025"/>
            <a:chExt cx="4800600" cy="1065578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86302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team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20170" y="1466938"/>
              <a:ext cx="3551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c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onsultants &amp; expertise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147348"/>
              </p:ext>
            </p:extLst>
          </p:nvPr>
        </p:nvGraphicFramePr>
        <p:xfrm>
          <a:off x="612775" y="1826096"/>
          <a:ext cx="7939088" cy="4267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8569"/>
                <a:gridCol w="5010519"/>
              </a:tblGrid>
              <a:tr h="351756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Segoe UI Light" pitchFamily="34" charset="0"/>
                        </a:rPr>
                        <a:t>Consultants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Light" pitchFamily="34" charset="0"/>
                        </a:rPr>
                        <a:t>Expertise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34696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Light" pitchFamily="34" charset="0"/>
                        </a:rPr>
                        <a:t>Amin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Musa, SE, FIIS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Light" pitchFamily="34" charset="0"/>
                          <a:sym typeface="Wingdings"/>
                        </a:rPr>
                        <a:t>PSAK,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 </a:t>
                      </a:r>
                      <a:r>
                        <a:rPr lang="en-US" sz="1400" dirty="0" smtClean="0">
                          <a:latin typeface="Segoe UI Light" pitchFamily="34" charset="0"/>
                          <a:sym typeface="Wingdings"/>
                        </a:rPr>
                        <a:t>Accounting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, Product development, Compliance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egoe UI Light" pitchFamily="34" charset="0"/>
                        </a:rPr>
                        <a:t>Eka</a:t>
                      </a:r>
                      <a:r>
                        <a:rPr lang="en-US" sz="1400" dirty="0" smtClean="0">
                          <a:latin typeface="Segoe UI Light" pitchFamily="34" charset="0"/>
                        </a:rPr>
                        <a:t> Shanty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Light" pitchFamily="34" charset="0"/>
                        </a:rPr>
                        <a:t>Corporate Communications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Light" pitchFamily="34" charset="0"/>
                        </a:rPr>
                        <a:t>Muhammad </a:t>
                      </a:r>
                      <a:r>
                        <a:rPr lang="en-US" sz="1400" dirty="0" err="1" smtClean="0">
                          <a:latin typeface="Segoe UI Light" pitchFamily="34" charset="0"/>
                        </a:rPr>
                        <a:t>Zamachsyari</a:t>
                      </a:r>
                      <a:r>
                        <a:rPr lang="en-US" sz="1400" dirty="0" smtClean="0">
                          <a:latin typeface="Segoe UI Light" pitchFamily="34" charset="0"/>
                        </a:rPr>
                        <a:t>,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FIIS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Light" pitchFamily="34" charset="0"/>
                        </a:rPr>
                        <a:t>Islamic Insurance </a:t>
                      </a:r>
                      <a:r>
                        <a:rPr lang="en-US" sz="1400" dirty="0" smtClean="0">
                          <a:latin typeface="Segoe UI Light" pitchFamily="34" charset="0"/>
                          <a:sym typeface="Wingdings"/>
                        </a:rPr>
                        <a:t> Product,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 IT/System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Light" pitchFamily="34" charset="0"/>
                        </a:rPr>
                        <a:t>Salman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Segoe UI Light" pitchFamily="34" charset="0"/>
                        </a:rPr>
                        <a:t>Taufik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 Risk Management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latin typeface="Segoe UI Light" pitchFamily="34" charset="0"/>
                        </a:rPr>
                        <a:t>Wiroso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 </a:t>
                      </a:r>
                      <a:r>
                        <a:rPr lang="id-ID" sz="1400" baseline="0" dirty="0" smtClean="0">
                          <a:latin typeface="Segoe UI Light" pitchFamily="34" charset="0"/>
                          <a:sym typeface="Wingdings"/>
                        </a:rPr>
                        <a:t>Accounting, Legal</a:t>
                      </a:r>
                      <a:endParaRPr lang="en-US" sz="1400" baseline="0" dirty="0" smtClean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egoe UI Light" pitchFamily="34" charset="0"/>
                        </a:rPr>
                        <a:t>Eko</a:t>
                      </a:r>
                      <a:r>
                        <a:rPr lang="en-US" sz="14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Segoe UI Light" pitchFamily="34" charset="0"/>
                        </a:rPr>
                        <a:t>Dedi</a:t>
                      </a:r>
                      <a:r>
                        <a:rPr lang="en-US" sz="14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Segoe UI Light" pitchFamily="34" charset="0"/>
                        </a:rPr>
                        <a:t>Rukminto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 Financing, IT, Product Development</a:t>
                      </a:r>
                      <a:endParaRPr lang="en-US" sz="1400" baseline="0" dirty="0" smtClean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egoe UI Light" pitchFamily="34" charset="0"/>
                        </a:rPr>
                        <a:t>Najimuddin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 System, Manual/SOP</a:t>
                      </a:r>
                      <a:endParaRPr lang="en-US" sz="1400" baseline="0" dirty="0" smtClean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egoe UI Light" pitchFamily="34" charset="0"/>
                        </a:rPr>
                        <a:t>Tutut</a:t>
                      </a:r>
                      <a:r>
                        <a:rPr lang="en-US" sz="14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Segoe UI Light" pitchFamily="34" charset="0"/>
                        </a:rPr>
                        <a:t>Handayani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Light" pitchFamily="34" charset="0"/>
                        </a:rPr>
                        <a:t>HR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Development, HR Assessment</a:t>
                      </a:r>
                    </a:p>
                  </a:txBody>
                  <a:tcPr marL="91446" marR="91446" marT="45710" marB="45710"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egoe UI Light" pitchFamily="34" charset="0"/>
                        </a:rPr>
                        <a:t>Rahmat</a:t>
                      </a:r>
                      <a:r>
                        <a:rPr lang="en-US" sz="14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Segoe UI Light" pitchFamily="34" charset="0"/>
                        </a:rPr>
                        <a:t>Mulyana</a:t>
                      </a:r>
                      <a:endParaRPr lang="en-US" sz="1400" dirty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Finance 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 Risk Management</a:t>
                      </a:r>
                      <a:endParaRPr lang="en-US" sz="1400" baseline="0" dirty="0" smtClean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35175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Light" pitchFamily="34" charset="0"/>
                        </a:rPr>
                        <a:t>Muhammad </a:t>
                      </a:r>
                      <a:r>
                        <a:rPr lang="en-US" sz="1400" dirty="0" err="1" smtClean="0">
                          <a:latin typeface="Segoe UI Light" pitchFamily="34" charset="0"/>
                        </a:rPr>
                        <a:t>Rezqi</a:t>
                      </a:r>
                      <a:r>
                        <a:rPr lang="en-US" sz="14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Segoe UI Light" pitchFamily="34" charset="0"/>
                        </a:rPr>
                        <a:t>Yuwono</a:t>
                      </a:r>
                      <a:endParaRPr lang="en-US" sz="1400" dirty="0" smtClean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id-ID" sz="1400" baseline="0" dirty="0" smtClean="0">
                          <a:latin typeface="Segoe UI Light" pitchFamily="34" charset="0"/>
                        </a:rPr>
                        <a:t>, Islamic Insurance 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 </a:t>
                      </a:r>
                      <a:r>
                        <a:rPr lang="id-ID" sz="1400" baseline="0" dirty="0" smtClean="0">
                          <a:latin typeface="Segoe UI Light" pitchFamily="34" charset="0"/>
                          <a:sym typeface="Wingdings"/>
                        </a:rPr>
                        <a:t>Product Development</a:t>
                      </a:r>
                      <a:endParaRPr lang="en-US" sz="1400" baseline="0" dirty="0" smtClean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  <a:tr h="40267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Segoe UI Light" pitchFamily="34" charset="0"/>
                        </a:rPr>
                        <a:t>Kahfi</a:t>
                      </a:r>
                      <a:r>
                        <a:rPr lang="en-US" sz="140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Segoe UI Light" pitchFamily="34" charset="0"/>
                        </a:rPr>
                        <a:t>Riza</a:t>
                      </a:r>
                      <a:endParaRPr lang="en-US" sz="1400" dirty="0" smtClean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latin typeface="Segoe UI Light" pitchFamily="34" charset="0"/>
                        </a:rPr>
                        <a:t>iB</a:t>
                      </a:r>
                      <a:r>
                        <a:rPr lang="en-US" sz="1400" baseline="0" dirty="0" smtClean="0">
                          <a:latin typeface="Segoe UI Light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Segoe UI Light" pitchFamily="34" charset="0"/>
                          <a:sym typeface="Wingdings"/>
                        </a:rPr>
                        <a:t> </a:t>
                      </a:r>
                      <a:r>
                        <a:rPr lang="id-ID" sz="1400" baseline="0" dirty="0" smtClean="0">
                          <a:latin typeface="Segoe UI Light" pitchFamily="34" charset="0"/>
                          <a:sym typeface="Wingdings"/>
                        </a:rPr>
                        <a:t>SOP, Marcom, Branding</a:t>
                      </a:r>
                      <a:endParaRPr lang="en-US" sz="1400" baseline="0" dirty="0" smtClean="0">
                        <a:latin typeface="Segoe UI Light" pitchFamily="34" charset="0"/>
                      </a:endParaRPr>
                    </a:p>
                  </a:txBody>
                  <a:tcPr marL="91446" marR="91446" marT="45710" marB="457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228600" y="863025"/>
            <a:ext cx="4800600" cy="1065578"/>
            <a:chOff x="-228600" y="863025"/>
            <a:chExt cx="4800600" cy="1065578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863025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990000"/>
                  </a:solidFill>
                  <a:latin typeface="Segoe UI Light" pitchFamily="34" charset="0"/>
                </a:rPr>
                <a:t>Our services</a:t>
              </a:r>
              <a:endParaRPr lang="en-US" sz="32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228600" y="914400"/>
              <a:ext cx="3657600" cy="502919"/>
              <a:chOff x="-228600" y="914400"/>
              <a:chExt cx="3657600" cy="50291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228600" y="914400"/>
                <a:ext cx="1219200" cy="457200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-228600" y="1371600"/>
                <a:ext cx="3657600" cy="45719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20170" y="1466938"/>
              <a:ext cx="3551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990000"/>
                  </a:solidFill>
                  <a:latin typeface="Segoe UI Light" pitchFamily="34" charset="0"/>
                </a:rPr>
                <a:t>o</a:t>
              </a:r>
              <a:r>
                <a:rPr lang="en-US" sz="2400" dirty="0" smtClean="0">
                  <a:solidFill>
                    <a:srgbClr val="990000"/>
                  </a:solidFill>
                  <a:latin typeface="Segoe UI Light" pitchFamily="34" charset="0"/>
                </a:rPr>
                <a:t>ur propositions</a:t>
              </a:r>
              <a:endParaRPr lang="en-US" sz="2400" dirty="0">
                <a:solidFill>
                  <a:srgbClr val="990000"/>
                </a:solidFill>
                <a:latin typeface="Segoe UI Light" pitchFamily="34" charset="0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00435"/>
              </p:ext>
            </p:extLst>
          </p:nvPr>
        </p:nvGraphicFramePr>
        <p:xfrm>
          <a:off x="4217922" y="1828800"/>
          <a:ext cx="4837792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81000" y="2362200"/>
            <a:ext cx="4797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Segoe UI Light" pitchFamily="34" charset="0"/>
              </a:rPr>
              <a:t>Batasa</a:t>
            </a:r>
            <a:r>
              <a:rPr lang="en-US" sz="1600" b="1" dirty="0">
                <a:latin typeface="Segoe UI Light" pitchFamily="34" charset="0"/>
              </a:rPr>
              <a:t> </a:t>
            </a:r>
            <a:r>
              <a:rPr lang="en-US" sz="1600" b="1" dirty="0" err="1">
                <a:latin typeface="Segoe UI Light" pitchFamily="34" charset="0"/>
              </a:rPr>
              <a:t>Tazkia</a:t>
            </a:r>
            <a:r>
              <a:rPr lang="en-US" sz="1600" b="1" dirty="0">
                <a:latin typeface="Segoe UI Light" pitchFamily="34" charset="0"/>
              </a:rPr>
              <a:t> strives to add value to the client</a:t>
            </a:r>
            <a:r>
              <a:rPr lang="en-US" altLang="en-US" sz="1600" b="1" dirty="0">
                <a:latin typeface="Segoe UI Light" pitchFamily="34" charset="0"/>
              </a:rPr>
              <a:t>’</a:t>
            </a:r>
            <a:r>
              <a:rPr lang="en-US" sz="1600" b="1" dirty="0">
                <a:latin typeface="Segoe UI Light" pitchFamily="34" charset="0"/>
              </a:rPr>
              <a:t>s business by providing complete solutions to meet their growing needs &amp; ambitions.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3352800"/>
            <a:ext cx="407193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latin typeface="Segoe UI Light" pitchFamily="34" charset="0"/>
              </a:rPr>
              <a:t>Client-driven solutions and consultancy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err="1">
                <a:latin typeface="Segoe UI Light" pitchFamily="34" charset="0"/>
              </a:rPr>
              <a:t>Batasa</a:t>
            </a:r>
            <a:r>
              <a:rPr lang="en-US" sz="1600" dirty="0">
                <a:latin typeface="Segoe UI Light" pitchFamily="34" charset="0"/>
              </a:rPr>
              <a:t> </a:t>
            </a:r>
            <a:r>
              <a:rPr lang="en-US" sz="1600" dirty="0" err="1">
                <a:latin typeface="Segoe UI Light" pitchFamily="34" charset="0"/>
              </a:rPr>
              <a:t>Tazkia</a:t>
            </a:r>
            <a:r>
              <a:rPr lang="en-US" sz="1600" dirty="0">
                <a:latin typeface="Segoe UI Light" pitchFamily="34" charset="0"/>
              </a:rPr>
              <a:t> strength as pioneer in key services, </a:t>
            </a:r>
            <a:r>
              <a:rPr lang="en-US" sz="1600" dirty="0" err="1">
                <a:latin typeface="Segoe UI Light" pitchFamily="34" charset="0"/>
              </a:rPr>
              <a:t>ie</a:t>
            </a:r>
            <a:r>
              <a:rPr lang="en-US" sz="1600" dirty="0">
                <a:latin typeface="Segoe UI Light" pitchFamily="34" charset="0"/>
              </a:rPr>
              <a:t>. spin-off, and leading provider of </a:t>
            </a:r>
            <a:r>
              <a:rPr lang="en-US" sz="1600" dirty="0" err="1">
                <a:latin typeface="Segoe UI Light" pitchFamily="34" charset="0"/>
              </a:rPr>
              <a:t>shariah</a:t>
            </a:r>
            <a:r>
              <a:rPr lang="en-US" sz="1600" dirty="0">
                <a:latin typeface="Segoe UI Light" pitchFamily="34" charset="0"/>
              </a:rPr>
              <a:t> consultancy and trainings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latin typeface="Segoe UI Light" pitchFamily="34" charset="0"/>
              </a:rPr>
              <a:t>Supported by partners who are leader in their respective field; </a:t>
            </a:r>
            <a:r>
              <a:rPr lang="en-US" sz="1600" dirty="0" err="1">
                <a:latin typeface="Segoe UI Light" pitchFamily="34" charset="0"/>
              </a:rPr>
              <a:t>islamic</a:t>
            </a:r>
            <a:r>
              <a:rPr lang="en-US" sz="1600" dirty="0">
                <a:latin typeface="Segoe UI Light" pitchFamily="34" charset="0"/>
              </a:rPr>
              <a:t> business, Islamic finance, corporate strategy, corporate finance, corporate communications, HR 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2238</Words>
  <Application>Microsoft Office PowerPoint</Application>
  <PresentationFormat>On-screen Show (4:3)</PresentationFormat>
  <Paragraphs>331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Document</vt:lpstr>
      <vt:lpstr>CorelDRAW 12.0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BATASA TAZKIA</dc:creator>
  <cp:lastModifiedBy>BATASA TAZKIA</cp:lastModifiedBy>
  <cp:revision>5</cp:revision>
  <dcterms:created xsi:type="dcterms:W3CDTF">2015-02-02T06:12:25Z</dcterms:created>
  <dcterms:modified xsi:type="dcterms:W3CDTF">2015-02-02T06:39:36Z</dcterms:modified>
</cp:coreProperties>
</file>