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8" r:id="rId3"/>
    <p:sldId id="301" r:id="rId4"/>
    <p:sldId id="313" r:id="rId5"/>
    <p:sldId id="314" r:id="rId6"/>
    <p:sldId id="320" r:id="rId7"/>
    <p:sldId id="316" r:id="rId8"/>
    <p:sldId id="317" r:id="rId9"/>
    <p:sldId id="318" r:id="rId10"/>
    <p:sldId id="324" r:id="rId11"/>
    <p:sldId id="321" r:id="rId12"/>
    <p:sldId id="325" r:id="rId13"/>
    <p:sldId id="327" r:id="rId14"/>
    <p:sldId id="323" r:id="rId15"/>
  </p:sldIdLst>
  <p:sldSz cx="9144000" cy="6858000" type="screen4x3"/>
  <p:notesSz cx="6858000" cy="97377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CC"/>
    <a:srgbClr val="CC9900"/>
    <a:srgbClr val="E0FF89"/>
    <a:srgbClr val="EDFFB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973" autoAdjust="0"/>
  </p:normalViewPr>
  <p:slideViewPr>
    <p:cSldViewPr>
      <p:cViewPr>
        <p:scale>
          <a:sx n="66" d="100"/>
          <a:sy n="66" d="100"/>
        </p:scale>
        <p:origin x="-797" y="586"/>
      </p:cViewPr>
      <p:guideLst>
        <p:guide orient="horz" pos="98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1950" y="-90"/>
      </p:cViewPr>
      <p:guideLst>
        <p:guide orient="horz" pos="306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001" tIns="43501" rIns="87001" bIns="43501" numCol="1" anchor="t" anchorCtr="0" compatLnSpc="1">
            <a:prstTxWarp prst="textNoShape">
              <a:avLst/>
            </a:prstTxWarp>
          </a:bodyPr>
          <a:lstStyle>
            <a:lvl1pPr defTabSz="871538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33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001" tIns="43501" rIns="87001" bIns="43501" numCol="1" anchor="t" anchorCtr="0" compatLnSpc="1">
            <a:prstTxWarp prst="textNoShape">
              <a:avLst/>
            </a:prstTxWarp>
          </a:bodyPr>
          <a:lstStyle>
            <a:lvl1pPr algn="r" defTabSz="871538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48775"/>
            <a:ext cx="29733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001" tIns="43501" rIns="87001" bIns="43501" numCol="1" anchor="b" anchorCtr="0" compatLnSpc="1">
            <a:prstTxWarp prst="textNoShape">
              <a:avLst/>
            </a:prstTxWarp>
          </a:bodyPr>
          <a:lstStyle>
            <a:lvl1pPr defTabSz="871538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248775"/>
            <a:ext cx="29733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001" tIns="43501" rIns="87001" bIns="43501" numCol="1" anchor="b" anchorCtr="0" compatLnSpc="1">
            <a:prstTxWarp prst="textNoShape">
              <a:avLst/>
            </a:prstTxWarp>
          </a:bodyPr>
          <a:lstStyle>
            <a:lvl1pPr algn="r" defTabSz="871538">
              <a:defRPr sz="1100"/>
            </a:lvl1pPr>
          </a:lstStyle>
          <a:p>
            <a:pPr>
              <a:defRPr/>
            </a:pPr>
            <a:fld id="{3D4A93F6-9F4B-49A1-999B-470595383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665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001" tIns="43501" rIns="87001" bIns="43501" numCol="1" anchor="t" anchorCtr="0" compatLnSpc="1">
            <a:prstTxWarp prst="textNoShape">
              <a:avLst/>
            </a:prstTxWarp>
          </a:bodyPr>
          <a:lstStyle>
            <a:lvl1pPr defTabSz="871538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33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001" tIns="43501" rIns="87001" bIns="43501" numCol="1" anchor="t" anchorCtr="0" compatLnSpc="1">
            <a:prstTxWarp prst="textNoShape">
              <a:avLst/>
            </a:prstTxWarp>
          </a:bodyPr>
          <a:lstStyle>
            <a:lvl1pPr algn="r" defTabSz="871538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30250"/>
            <a:ext cx="4872038" cy="3654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27563"/>
            <a:ext cx="5486400" cy="437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001" tIns="43501" rIns="87001" bIns="435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48775"/>
            <a:ext cx="29733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001" tIns="43501" rIns="87001" bIns="43501" numCol="1" anchor="b" anchorCtr="0" compatLnSpc="1">
            <a:prstTxWarp prst="textNoShape">
              <a:avLst/>
            </a:prstTxWarp>
          </a:bodyPr>
          <a:lstStyle>
            <a:lvl1pPr defTabSz="871538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248775"/>
            <a:ext cx="29733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001" tIns="43501" rIns="87001" bIns="43501" numCol="1" anchor="b" anchorCtr="0" compatLnSpc="1">
            <a:prstTxWarp prst="textNoShape">
              <a:avLst/>
            </a:prstTxWarp>
          </a:bodyPr>
          <a:lstStyle>
            <a:lvl1pPr algn="r" defTabSz="871538">
              <a:defRPr sz="1100"/>
            </a:lvl1pPr>
          </a:lstStyle>
          <a:p>
            <a:pPr>
              <a:defRPr/>
            </a:pPr>
            <a:fld id="{7E3EC9EB-BF0F-4E14-B61A-174F125456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310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99990E-7F99-4A44-96E9-8B8563463DC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fld id="{4D549BD3-B6BD-4F4F-ADF7-59AC509446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0A2A0-B5EA-4AAF-B16F-868D9DF80B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E8312-0445-4659-A243-63101F13A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B02AC-BBFE-443A-B329-AF3E6753E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F1D76-2216-48B8-972D-DBEDF70782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3501F-9BE0-43DE-BBF6-C990725E2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112BD-7F80-43D3-9AF9-C38A540B40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7E5E8-8F45-45CE-8F66-79DB6D2975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984A9-135D-4262-ABED-4ED9294FBD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84C03-BD73-4D36-9B70-D2DC6D14B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A2D1A-6427-46A1-AA23-2CAA626E7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02450" y="6524625"/>
            <a:ext cx="2133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Verdana" pitchFamily="34" charset="0"/>
              </a:defRPr>
            </a:lvl1pPr>
          </a:lstStyle>
          <a:p>
            <a:pPr>
              <a:defRPr/>
            </a:pPr>
            <a:fld id="{BF2A61CD-5B13-42ED-A193-13047DD308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8"/>
          <p:cNvGraphicFramePr>
            <a:graphicFrameLocks noChangeAspect="1"/>
          </p:cNvGraphicFramePr>
          <p:nvPr/>
        </p:nvGraphicFramePr>
        <p:xfrm>
          <a:off x="2244725" y="5589588"/>
          <a:ext cx="465455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CorelDRAW" r:id="rId3" imgW="4870800" imgH="560520" progId="">
                  <p:embed/>
                </p:oleObj>
              </mc:Choice>
              <mc:Fallback>
                <p:oleObj name="CorelDRAW" r:id="rId3" imgW="4870800" imgH="56052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4725" y="5589588"/>
                        <a:ext cx="4654550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Line 11"/>
          <p:cNvSpPr>
            <a:spLocks noChangeShapeType="1"/>
          </p:cNvSpPr>
          <p:nvPr/>
        </p:nvSpPr>
        <p:spPr bwMode="auto">
          <a:xfrm>
            <a:off x="611188" y="3284538"/>
            <a:ext cx="2808287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077" name="Object 12"/>
          <p:cNvGraphicFramePr>
            <a:graphicFrameLocks noChangeAspect="1"/>
          </p:cNvGraphicFramePr>
          <p:nvPr/>
        </p:nvGraphicFramePr>
        <p:xfrm>
          <a:off x="2065338" y="3429000"/>
          <a:ext cx="135413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CorelDRAW" r:id="rId5" imgW="1173960" imgH="387360" progId="">
                  <p:embed/>
                </p:oleObj>
              </mc:Choice>
              <mc:Fallback>
                <p:oleObj name="CorelDRAW" r:id="rId5" imgW="1173960" imgH="38736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5338" y="3429000"/>
                        <a:ext cx="1354137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9" name="Rectangle 15"/>
          <p:cNvSpPr>
            <a:spLocks noChangeArrowheads="1"/>
          </p:cNvSpPr>
          <p:nvPr/>
        </p:nvSpPr>
        <p:spPr bwMode="auto">
          <a:xfrm>
            <a:off x="539750" y="2205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d-ID" sz="3200" b="1" dirty="0" smtClean="0">
                <a:latin typeface="Trebuchet MS" pitchFamily="34" charset="0"/>
              </a:rPr>
              <a:t>PRODUK TAZKIA CONSULTING</a:t>
            </a:r>
            <a:endParaRPr lang="en-US" sz="3200" b="1" dirty="0">
              <a:latin typeface="Trebuchet MS" pitchFamily="34" charset="0"/>
            </a:endParaRPr>
          </a:p>
        </p:txBody>
      </p:sp>
      <p:pic>
        <p:nvPicPr>
          <p:cNvPr id="8" name="Picture 7" descr="Logo Tazkia Consulting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268781"/>
            <a:ext cx="2792055" cy="711947"/>
          </a:xfrm>
          <a:prstGeom prst="rect">
            <a:avLst/>
          </a:prstGeom>
        </p:spPr>
      </p:pic>
      <p:pic>
        <p:nvPicPr>
          <p:cNvPr id="3103" name="Picture 3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657" y="6437312"/>
            <a:ext cx="2511425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CF867C6-2288-401B-841C-100A9C97534B}" type="slidenum">
              <a:rPr lang="en-US" smtClean="0"/>
              <a:pPr/>
              <a:t>10</a:t>
            </a:fld>
            <a:endParaRPr lang="en-US" smtClean="0"/>
          </a:p>
        </p:txBody>
      </p:sp>
      <p:pic>
        <p:nvPicPr>
          <p:cNvPr id="10243" name="Picture 9" descr="mi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2276475"/>
            <a:ext cx="385445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4" y="2287588"/>
            <a:ext cx="4810497" cy="4021137"/>
          </a:xfrm>
        </p:spPr>
        <p:txBody>
          <a:bodyPr/>
          <a:lstStyle/>
          <a:p>
            <a:pPr marL="173038" indent="-173038" algn="just" eaLnBrk="1" hangingPunct="1">
              <a:buFont typeface="Wingdings" pitchFamily="2" charset="2"/>
              <a:buChar char="ü"/>
            </a:pPr>
            <a:r>
              <a:rPr lang="id-ID" sz="1600" b="1" u="sng" dirty="0" smtClean="0">
                <a:solidFill>
                  <a:srgbClr val="0000CC"/>
                </a:solidFill>
                <a:latin typeface="Verdana" pitchFamily="34" charset="0"/>
              </a:rPr>
              <a:t>Basic “Islamic Wealth Management”</a:t>
            </a:r>
            <a:r>
              <a:rPr lang="en-US" sz="1600" b="1" u="sng" dirty="0" smtClean="0">
                <a:solidFill>
                  <a:srgbClr val="0000CC"/>
                </a:solidFill>
                <a:latin typeface="Verdana" pitchFamily="34" charset="0"/>
              </a:rPr>
              <a:t>,</a:t>
            </a:r>
            <a:r>
              <a:rPr lang="en-US" sz="1600" b="1" dirty="0" smtClean="0">
                <a:solidFill>
                  <a:srgbClr val="0000CC"/>
                </a:solidFill>
                <a:latin typeface="Verdana" pitchFamily="34" charset="0"/>
              </a:rPr>
              <a:t> </a:t>
            </a:r>
          </a:p>
          <a:p>
            <a:pPr marL="173038" indent="-173038" algn="just" eaLnBrk="1" hangingPunct="1">
              <a:buFont typeface="Wingdings" pitchFamily="2" charset="2"/>
              <a:buChar char="ü"/>
            </a:pPr>
            <a:endParaRPr lang="en-US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algn="just" eaLnBrk="1" hangingPunct="1">
              <a:buFont typeface="Wingdings" pitchFamily="2" charset="2"/>
              <a:buChar char="ü"/>
            </a:pPr>
            <a:r>
              <a:rPr lang="id-ID" sz="1600" b="1" u="sng" dirty="0" smtClean="0">
                <a:solidFill>
                  <a:srgbClr val="0000CC"/>
                </a:solidFill>
                <a:latin typeface="Verdana" pitchFamily="34" charset="0"/>
              </a:rPr>
              <a:t>Persiapan</a:t>
            </a:r>
            <a:r>
              <a:rPr lang="id-ID" sz="1600" b="1" u="sng" dirty="0" smtClean="0">
                <a:solidFill>
                  <a:srgbClr val="0000CC"/>
                </a:solidFill>
                <a:latin typeface="Verdana" pitchFamily="34" charset="0"/>
              </a:rPr>
              <a:t> Dana Pensiun</a:t>
            </a:r>
            <a:r>
              <a:rPr lang="en-US" sz="1600" b="1" u="sng" dirty="0" smtClean="0">
                <a:solidFill>
                  <a:srgbClr val="0000CC"/>
                </a:solidFill>
                <a:latin typeface="Verdana" pitchFamily="34" charset="0"/>
              </a:rPr>
              <a:t>,</a:t>
            </a:r>
            <a:r>
              <a:rPr lang="en-US" sz="1600" b="1" dirty="0" smtClean="0">
                <a:solidFill>
                  <a:srgbClr val="0000CC"/>
                </a:solidFill>
                <a:latin typeface="Verdana" pitchFamily="34" charset="0"/>
              </a:rPr>
              <a:t> </a:t>
            </a: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algn="just" eaLnBrk="1" hangingPunct="1">
              <a:buFont typeface="Wingdings" pitchFamily="2" charset="2"/>
              <a:buChar char="ü"/>
            </a:pPr>
            <a:endParaRPr lang="en-US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algn="just" eaLnBrk="1" hangingPunct="1">
              <a:buFont typeface="Wingdings" pitchFamily="2" charset="2"/>
              <a:buChar char="ü"/>
            </a:pPr>
            <a:r>
              <a:rPr lang="id-ID" sz="1600" b="1" u="sng" dirty="0" smtClean="0">
                <a:solidFill>
                  <a:srgbClr val="0000CC"/>
                </a:solidFill>
                <a:latin typeface="Verdana" pitchFamily="34" charset="0"/>
              </a:rPr>
              <a:t>Persiapan Pendidikan Anak</a:t>
            </a:r>
            <a:r>
              <a:rPr lang="en-US" sz="1600" b="1" u="sng" dirty="0" smtClean="0">
                <a:solidFill>
                  <a:srgbClr val="0000CC"/>
                </a:solidFill>
                <a:latin typeface="Verdana" pitchFamily="34" charset="0"/>
              </a:rPr>
              <a:t>,</a:t>
            </a:r>
            <a:endParaRPr lang="id-ID" sz="1600" b="1" u="sng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algn="just" eaLnBrk="1" hangingPunct="1">
              <a:buFont typeface="Wingdings" pitchFamily="2" charset="2"/>
              <a:buChar char="ü"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algn="just" eaLnBrk="1" hangingPunct="1">
              <a:buFont typeface="Wingdings" pitchFamily="2" charset="2"/>
              <a:buChar char="ü"/>
            </a:pPr>
            <a:r>
              <a:rPr lang="id-ID" sz="1600" b="1" u="sng" dirty="0" smtClean="0">
                <a:solidFill>
                  <a:srgbClr val="0000CC"/>
                </a:solidFill>
                <a:latin typeface="Verdana" pitchFamily="34" charset="0"/>
              </a:rPr>
              <a:t>Proteksi Jiwa &amp; Kesehatan,</a:t>
            </a:r>
            <a:endParaRPr lang="id-ID" sz="1600" b="1" u="sng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algn="just" eaLnBrk="1" hangingPunct="1">
              <a:buFont typeface="Wingdings" pitchFamily="2" charset="2"/>
              <a:buChar char="ü"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algn="just" eaLnBrk="1" hangingPunct="1">
              <a:buFont typeface="Wingdings" pitchFamily="2" charset="2"/>
              <a:buChar char="ü"/>
            </a:pPr>
            <a:r>
              <a:rPr lang="id-ID" sz="1600" b="1" u="sng" dirty="0" smtClean="0">
                <a:solidFill>
                  <a:srgbClr val="0000CC"/>
                </a:solidFill>
                <a:latin typeface="Verdana" pitchFamily="34" charset="0"/>
              </a:rPr>
              <a:t>Pendampingan Pengembangan Usaha,</a:t>
            </a:r>
            <a:endParaRPr lang="id-ID" sz="1600" b="1" u="sng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algn="just" eaLnBrk="1" hangingPunct="1">
              <a:buFont typeface="Wingdings" pitchFamily="2" charset="2"/>
              <a:buChar char="ü"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algn="just" eaLnBrk="1" hangingPunct="1">
              <a:buFont typeface="Wingdings" pitchFamily="2" charset="2"/>
              <a:buChar char="ü"/>
            </a:pPr>
            <a:r>
              <a:rPr lang="id-ID" sz="1600" b="1" u="sng" dirty="0" smtClean="0">
                <a:solidFill>
                  <a:srgbClr val="0000CC"/>
                </a:solidFill>
                <a:latin typeface="Verdana" pitchFamily="34" charset="0"/>
              </a:rPr>
              <a:t>Warist</a:t>
            </a:r>
            <a:endParaRPr lang="en-US" sz="2000" b="1" u="sng" dirty="0" smtClean="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-36513" y="877888"/>
            <a:ext cx="1258888" cy="360362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428625" y="6429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THE</a:t>
            </a:r>
            <a:r>
              <a:rPr lang="en-US" sz="2400" b="1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id-ID" sz="2400" b="1">
                <a:solidFill>
                  <a:schemeClr val="accent2"/>
                </a:solidFill>
                <a:latin typeface="Verdana" pitchFamily="34" charset="0"/>
              </a:rPr>
              <a:t>PROGRAMS</a:t>
            </a:r>
            <a:endParaRPr lang="en-US" sz="2400" b="1">
              <a:solidFill>
                <a:schemeClr val="tx2"/>
              </a:solidFill>
              <a:latin typeface="Verdana" pitchFamily="34" charset="0"/>
            </a:endParaRPr>
          </a:p>
          <a:p>
            <a:r>
              <a:rPr lang="en-US" sz="2400" b="1">
                <a:solidFill>
                  <a:schemeClr val="tx2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10247" name="Rectangle 3"/>
          <p:cNvSpPr txBox="1">
            <a:spLocks noChangeArrowheads="1"/>
          </p:cNvSpPr>
          <p:nvPr/>
        </p:nvSpPr>
        <p:spPr bwMode="auto">
          <a:xfrm>
            <a:off x="1835150" y="1423988"/>
            <a:ext cx="6972300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3038" indent="-173038" algn="r">
              <a:spcBef>
                <a:spcPct val="20000"/>
              </a:spcBef>
            </a:pPr>
            <a:r>
              <a:rPr lang="id-ID" sz="3200" b="1" dirty="0">
                <a:solidFill>
                  <a:srgbClr val="800000"/>
                </a:solidFill>
                <a:latin typeface="Verdana" pitchFamily="34" charset="0"/>
              </a:rPr>
              <a:t>Islamic Wealth Management</a:t>
            </a:r>
            <a:endParaRPr lang="en-US" sz="3200" b="1" dirty="0">
              <a:solidFill>
                <a:srgbClr val="8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27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/>
      <p:bldP spid="102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A7796C6-D3C1-4088-9C59-70F462EC2403}" type="slidenum">
              <a:rPr lang="en-US" smtClean="0"/>
              <a:pPr/>
              <a:t>11</a:t>
            </a:fld>
            <a:endParaRPr lang="en-US" smtClean="0"/>
          </a:p>
        </p:txBody>
      </p:sp>
      <p:pic>
        <p:nvPicPr>
          <p:cNvPr id="17411" name="Picture 9" descr="mi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2276475"/>
            <a:ext cx="385445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2565400"/>
            <a:ext cx="4667250" cy="1439863"/>
          </a:xfrm>
        </p:spPr>
        <p:txBody>
          <a:bodyPr/>
          <a:lstStyle/>
          <a:p>
            <a:pPr marL="173038" indent="-173038" algn="just" eaLnBrk="1" hangingPunct="1">
              <a:buFont typeface="Wingdings" pitchFamily="2" charset="2"/>
              <a:buChar char="ü"/>
            </a:pPr>
            <a:r>
              <a:rPr lang="id-ID" sz="1600" b="1" u="sng" dirty="0" smtClean="0">
                <a:solidFill>
                  <a:srgbClr val="0000CC"/>
                </a:solidFill>
                <a:latin typeface="Verdana" pitchFamily="34" charset="0"/>
              </a:rPr>
              <a:t>Recruitment </a:t>
            </a:r>
          </a:p>
          <a:p>
            <a:pPr marL="173038" indent="-173038" algn="just" eaLnBrk="1" hangingPunct="1">
              <a:buFont typeface="Wingdings" pitchFamily="2" charset="2"/>
              <a:buChar char="ü"/>
            </a:pPr>
            <a:endParaRPr lang="id-ID" sz="1600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algn="just" eaLnBrk="1" hangingPunct="1">
              <a:buFont typeface="Wingdings" pitchFamily="2" charset="2"/>
              <a:buChar char="ü"/>
            </a:pPr>
            <a:r>
              <a:rPr lang="id-ID" sz="1600" b="1" u="sng" dirty="0" smtClean="0">
                <a:solidFill>
                  <a:srgbClr val="0000CC"/>
                </a:solidFill>
                <a:latin typeface="Verdana" pitchFamily="34" charset="0"/>
              </a:rPr>
              <a:t>Assesment </a:t>
            </a:r>
            <a:endParaRPr lang="en-US" sz="1600" b="1" u="sng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algn="just" eaLnBrk="1" hangingPunct="1">
              <a:buFontTx/>
              <a:buNone/>
            </a:pPr>
            <a:endParaRPr lang="en-US" sz="2000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marL="173038" indent="-173038" algn="just" eaLnBrk="1" hangingPunct="1"/>
            <a:endParaRPr lang="en-US" sz="3200" dirty="0" smtClean="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7413" name="Rectangle 7"/>
          <p:cNvSpPr>
            <a:spLocks noChangeArrowheads="1"/>
          </p:cNvSpPr>
          <p:nvPr/>
        </p:nvSpPr>
        <p:spPr bwMode="auto">
          <a:xfrm>
            <a:off x="-36513" y="877888"/>
            <a:ext cx="1258888" cy="360362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sp>
        <p:nvSpPr>
          <p:cNvPr id="17414" name="Rectangle 8"/>
          <p:cNvSpPr>
            <a:spLocks noChangeArrowheads="1"/>
          </p:cNvSpPr>
          <p:nvPr/>
        </p:nvSpPr>
        <p:spPr bwMode="auto">
          <a:xfrm>
            <a:off x="428625" y="6429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THE</a:t>
            </a:r>
            <a:r>
              <a:rPr lang="en-US" sz="2400" b="1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id-ID" sz="2400" b="1">
                <a:solidFill>
                  <a:schemeClr val="accent2"/>
                </a:solidFill>
                <a:latin typeface="Verdana" pitchFamily="34" charset="0"/>
              </a:rPr>
              <a:t>PROGRAMS</a:t>
            </a:r>
            <a:endParaRPr lang="en-US" sz="2400" b="1">
              <a:solidFill>
                <a:schemeClr val="tx2"/>
              </a:solidFill>
              <a:latin typeface="Verdana" pitchFamily="34" charset="0"/>
            </a:endParaRPr>
          </a:p>
          <a:p>
            <a:r>
              <a:rPr lang="en-US" sz="2400" b="1">
                <a:solidFill>
                  <a:schemeClr val="tx2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17415" name="Rectangle 3"/>
          <p:cNvSpPr txBox="1">
            <a:spLocks noChangeArrowheads="1"/>
          </p:cNvSpPr>
          <p:nvPr/>
        </p:nvSpPr>
        <p:spPr bwMode="auto">
          <a:xfrm>
            <a:off x="1222375" y="1423988"/>
            <a:ext cx="7585075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3038" indent="-173038" algn="r">
              <a:spcBef>
                <a:spcPct val="20000"/>
              </a:spcBef>
            </a:pPr>
            <a:r>
              <a:rPr lang="id-ID" sz="3200" b="1" dirty="0">
                <a:solidFill>
                  <a:srgbClr val="800000"/>
                </a:solidFill>
                <a:latin typeface="Verdana" pitchFamily="34" charset="0"/>
              </a:rPr>
              <a:t>Recruitment and Assesment</a:t>
            </a:r>
            <a:endParaRPr lang="en-US" sz="3200" b="1" dirty="0">
              <a:solidFill>
                <a:srgbClr val="80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5681599-4BDE-4FF2-A306-BD85E80D7AE8}" type="slidenum">
              <a:rPr lang="en-US" smtClean="0"/>
              <a:pPr/>
              <a:t>12</a:t>
            </a:fld>
            <a:endParaRPr lang="en-US" smtClean="0"/>
          </a:p>
        </p:txBody>
      </p:sp>
      <p:pic>
        <p:nvPicPr>
          <p:cNvPr id="19459" name="Picture 9" descr="mi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2276475"/>
            <a:ext cx="385445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2574925"/>
            <a:ext cx="4667250" cy="3590925"/>
          </a:xfrm>
        </p:spPr>
        <p:txBody>
          <a:bodyPr/>
          <a:lstStyle/>
          <a:p>
            <a:pPr marL="173038" indent="-173038" algn="just" eaLnBrk="1" hangingPunct="1">
              <a:buFont typeface="Wingdings" pitchFamily="2" charset="2"/>
              <a:buChar char="ü"/>
              <a:defRPr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Preliminiary Study</a:t>
            </a:r>
            <a:r>
              <a:rPr lang="id-ID" sz="1600" b="1" dirty="0">
                <a:solidFill>
                  <a:srgbClr val="0000CC"/>
                </a:solidFill>
                <a:latin typeface="Verdana" pitchFamily="34" charset="0"/>
              </a:rPr>
              <a:t> 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Spin-Off</a:t>
            </a:r>
          </a:p>
          <a:p>
            <a:pPr marL="173038" indent="-173038" algn="just" eaLnBrk="1" hangingPunct="1">
              <a:buFont typeface="Wingdings" pitchFamily="2" charset="2"/>
              <a:buChar char="ü"/>
              <a:defRPr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algn="just" eaLnBrk="1" hangingPunct="1">
              <a:buFont typeface="Wingdings" pitchFamily="2" charset="2"/>
              <a:buChar char="ü"/>
              <a:defRPr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Feasibility 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Study</a:t>
            </a:r>
          </a:p>
          <a:p>
            <a:pPr marL="173038" indent="-173038" algn="just" eaLnBrk="1" hangingPunct="1">
              <a:buFont typeface="Wingdings" pitchFamily="2" charset="2"/>
              <a:buChar char="ü"/>
              <a:defRPr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algn="just" eaLnBrk="1" hangingPunct="1">
              <a:buFont typeface="Wingdings" pitchFamily="2" charset="2"/>
              <a:buChar char="ü"/>
              <a:defRPr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News 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Letter</a:t>
            </a:r>
          </a:p>
          <a:p>
            <a:pPr marL="173038" indent="-173038" algn="just" eaLnBrk="1" hangingPunct="1">
              <a:buFont typeface="Wingdings" pitchFamily="2" charset="2"/>
              <a:buChar char="ü"/>
              <a:defRPr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algn="just" eaLnBrk="1" hangingPunct="1">
              <a:buFont typeface="Wingdings" pitchFamily="2" charset="2"/>
              <a:buChar char="ü"/>
              <a:defRPr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OJK 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on Brief</a:t>
            </a:r>
          </a:p>
          <a:p>
            <a:pPr marL="0" indent="0" algn="just" eaLnBrk="1" hangingPunct="1">
              <a:buFontTx/>
              <a:buNone/>
              <a:defRPr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id-ID" sz="1600" i="1" dirty="0" smtClean="0">
                <a:solidFill>
                  <a:srgbClr val="0000CC"/>
                </a:solidFill>
                <a:latin typeface="Verdana" pitchFamily="34" charset="0"/>
              </a:rPr>
              <a:t>In Cooperation with </a:t>
            </a:r>
            <a:r>
              <a:rPr lang="id-ID" sz="1600" i="1" dirty="0" smtClean="0">
                <a:solidFill>
                  <a:srgbClr val="0000CC"/>
                </a:solidFill>
                <a:latin typeface="Verdana" pitchFamily="34" charset="0"/>
              </a:rPr>
              <a:t>PRO LM, </a:t>
            </a:r>
            <a:r>
              <a:rPr lang="id-ID" sz="1600" i="1" dirty="0" smtClean="0">
                <a:solidFill>
                  <a:srgbClr val="0000CC"/>
                </a:solidFill>
                <a:latin typeface="Verdana" pitchFamily="34" charset="0"/>
              </a:rPr>
              <a:t>LPPM </a:t>
            </a:r>
            <a:r>
              <a:rPr lang="id-ID" sz="1600" i="1" dirty="0" smtClean="0">
                <a:solidFill>
                  <a:srgbClr val="0000CC"/>
                </a:solidFill>
                <a:latin typeface="Verdana" pitchFamily="34" charset="0"/>
              </a:rPr>
              <a:t>Tazkia, Tazkia Microfinance, Andalusia Islamic Center, Tazkia Travel and Students</a:t>
            </a:r>
          </a:p>
          <a:p>
            <a:pPr marL="173038" indent="-173038" algn="just" eaLnBrk="1" hangingPunct="1">
              <a:buFont typeface="Wingdings" pitchFamily="2" charset="2"/>
              <a:buChar char="ü"/>
              <a:defRPr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</p:txBody>
      </p: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-36513" y="877888"/>
            <a:ext cx="1258888" cy="360362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sp>
        <p:nvSpPr>
          <p:cNvPr id="19462" name="Rectangle 8"/>
          <p:cNvSpPr>
            <a:spLocks noChangeArrowheads="1"/>
          </p:cNvSpPr>
          <p:nvPr/>
        </p:nvSpPr>
        <p:spPr bwMode="auto">
          <a:xfrm>
            <a:off x="428625" y="6429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THE</a:t>
            </a:r>
            <a:r>
              <a:rPr lang="en-US" sz="2400" b="1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id-ID" sz="2400" b="1">
                <a:solidFill>
                  <a:schemeClr val="accent2"/>
                </a:solidFill>
                <a:latin typeface="Verdana" pitchFamily="34" charset="0"/>
              </a:rPr>
              <a:t>PROGRAMS</a:t>
            </a:r>
            <a:endParaRPr lang="en-US" sz="2400" b="1">
              <a:solidFill>
                <a:schemeClr val="tx2"/>
              </a:solidFill>
              <a:latin typeface="Verdana" pitchFamily="34" charset="0"/>
            </a:endParaRPr>
          </a:p>
          <a:p>
            <a:r>
              <a:rPr lang="en-US" sz="2400" b="1">
                <a:solidFill>
                  <a:schemeClr val="tx2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19463" name="Rectangle 3"/>
          <p:cNvSpPr txBox="1">
            <a:spLocks noChangeArrowheads="1"/>
          </p:cNvSpPr>
          <p:nvPr/>
        </p:nvSpPr>
        <p:spPr bwMode="auto">
          <a:xfrm>
            <a:off x="4284663" y="1268413"/>
            <a:ext cx="3875087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3038" indent="-173038" algn="r">
              <a:spcBef>
                <a:spcPct val="20000"/>
              </a:spcBef>
            </a:pPr>
            <a:r>
              <a:rPr lang="id-ID" sz="3200" b="1" dirty="0">
                <a:solidFill>
                  <a:srgbClr val="800000"/>
                </a:solidFill>
                <a:latin typeface="Verdana" pitchFamily="34" charset="0"/>
              </a:rPr>
              <a:t>Research and Publication</a:t>
            </a:r>
            <a:endParaRPr lang="en-US" sz="3200" b="1" dirty="0">
              <a:solidFill>
                <a:srgbClr val="8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83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/>
      <p:bldP spid="1946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5681599-4BDE-4FF2-A306-BD85E80D7AE8}" type="slidenum">
              <a:rPr lang="en-US" smtClean="0"/>
              <a:pPr/>
              <a:t>13</a:t>
            </a:fld>
            <a:endParaRPr lang="en-US" smtClean="0"/>
          </a:p>
        </p:txBody>
      </p:sp>
      <p:pic>
        <p:nvPicPr>
          <p:cNvPr id="19459" name="Picture 9" descr="mi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2276475"/>
            <a:ext cx="385445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2574925"/>
            <a:ext cx="4667250" cy="3590925"/>
          </a:xfrm>
        </p:spPr>
        <p:txBody>
          <a:bodyPr/>
          <a:lstStyle/>
          <a:p>
            <a:pPr marL="173038" indent="-173038" algn="just" eaLnBrk="1" hangingPunct="1">
              <a:buFont typeface="Wingdings" pitchFamily="2" charset="2"/>
              <a:buChar char="ü"/>
              <a:defRPr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Profit 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TC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	%</a:t>
            </a:r>
          </a:p>
          <a:p>
            <a:pPr marL="173038" indent="-173038" algn="just" eaLnBrk="1" hangingPunct="1">
              <a:buFont typeface="Wingdings" pitchFamily="2" charset="2"/>
              <a:buChar char="ü"/>
              <a:defRPr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Konsultan	%</a:t>
            </a:r>
          </a:p>
          <a:p>
            <a:pPr marL="173038" indent="-173038" algn="just" eaLnBrk="1" hangingPunct="1">
              <a:buFont typeface="Wingdings" pitchFamily="2" charset="2"/>
              <a:buChar char="ü"/>
              <a:defRPr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Operasional	%</a:t>
            </a:r>
          </a:p>
          <a:p>
            <a:pPr marL="173038" indent="-173038" algn="just" eaLnBrk="1" hangingPunct="1">
              <a:buFont typeface="Wingdings" pitchFamily="2" charset="2"/>
              <a:buChar char="ü"/>
              <a:defRPr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Out of Poc Expences	%</a:t>
            </a:r>
          </a:p>
          <a:p>
            <a:pPr marL="0" indent="0" algn="just" eaLnBrk="1" hangingPunct="1">
              <a:buFontTx/>
              <a:buNone/>
              <a:defRPr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id-ID" sz="1600" i="1" dirty="0" smtClean="0">
                <a:solidFill>
                  <a:srgbClr val="0000CC"/>
                </a:solidFill>
                <a:latin typeface="Verdana" pitchFamily="34" charset="0"/>
              </a:rPr>
              <a:t>In Cooperation with LPPM Tazkia, Tazkia Microfinance, Andalusia Islamic Center, Tazkia Travel and Students</a:t>
            </a:r>
          </a:p>
          <a:p>
            <a:pPr marL="173038" indent="-173038" algn="just" eaLnBrk="1" hangingPunct="1">
              <a:buFont typeface="Wingdings" pitchFamily="2" charset="2"/>
              <a:buChar char="ü"/>
              <a:defRPr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</p:txBody>
      </p: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-36513" y="877888"/>
            <a:ext cx="1258888" cy="360362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sp>
        <p:nvSpPr>
          <p:cNvPr id="19462" name="Rectangle 8"/>
          <p:cNvSpPr>
            <a:spLocks noChangeArrowheads="1"/>
          </p:cNvSpPr>
          <p:nvPr/>
        </p:nvSpPr>
        <p:spPr bwMode="auto">
          <a:xfrm>
            <a:off x="428625" y="6429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THE</a:t>
            </a:r>
            <a:r>
              <a:rPr lang="en-US" sz="2400" b="1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id-ID" sz="2400" b="1">
                <a:solidFill>
                  <a:schemeClr val="accent2"/>
                </a:solidFill>
                <a:latin typeface="Verdana" pitchFamily="34" charset="0"/>
              </a:rPr>
              <a:t>PROGRAMS</a:t>
            </a:r>
            <a:endParaRPr lang="en-US" sz="2400" b="1">
              <a:solidFill>
                <a:schemeClr val="tx2"/>
              </a:solidFill>
              <a:latin typeface="Verdana" pitchFamily="34" charset="0"/>
            </a:endParaRPr>
          </a:p>
          <a:p>
            <a:r>
              <a:rPr lang="en-US" sz="2400" b="1">
                <a:solidFill>
                  <a:schemeClr val="tx2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19463" name="Rectangle 3"/>
          <p:cNvSpPr txBox="1">
            <a:spLocks noChangeArrowheads="1"/>
          </p:cNvSpPr>
          <p:nvPr/>
        </p:nvSpPr>
        <p:spPr bwMode="auto">
          <a:xfrm>
            <a:off x="3635897" y="1268413"/>
            <a:ext cx="4523854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3038" indent="-173038" algn="r">
              <a:spcBef>
                <a:spcPct val="20000"/>
              </a:spcBef>
            </a:pPr>
            <a:r>
              <a:rPr lang="id-ID" sz="3200" b="1" dirty="0" smtClean="0">
                <a:solidFill>
                  <a:srgbClr val="800000"/>
                </a:solidFill>
                <a:latin typeface="Verdana" pitchFamily="34" charset="0"/>
              </a:rPr>
              <a:t>Budget and Rules</a:t>
            </a:r>
            <a:endParaRPr lang="en-US" sz="3200" b="1" dirty="0">
              <a:solidFill>
                <a:srgbClr val="8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81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/>
      <p:bldP spid="1946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AA972C2-8555-4EE7-8E82-22DAB795BFA7}" type="slidenum">
              <a:rPr lang="en-US" smtClean="0"/>
              <a:pPr/>
              <a:t>14</a:t>
            </a:fld>
            <a:endParaRPr lang="en-US" smtClean="0"/>
          </a:p>
        </p:txBody>
      </p:sp>
      <p:pic>
        <p:nvPicPr>
          <p:cNvPr id="23555" name="Picture 8" descr="foto-kantor-Batasa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495300" y="1484313"/>
            <a:ext cx="8153400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-36513" y="877888"/>
            <a:ext cx="1258888" cy="360362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457200" y="4762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THE</a:t>
            </a:r>
            <a:r>
              <a:rPr lang="en-US" sz="2400" b="1">
                <a:solidFill>
                  <a:schemeClr val="accent2"/>
                </a:solidFill>
                <a:latin typeface="Verdana" pitchFamily="34" charset="0"/>
              </a:rPr>
              <a:t> OFFICE</a:t>
            </a:r>
            <a:endParaRPr lang="en-US" sz="2400" b="1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2355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8229600" cy="37766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id-ID" sz="2800" smtClean="0">
                <a:solidFill>
                  <a:schemeClr val="accent2"/>
                </a:solidFill>
              </a:rPr>
              <a:t>Tazkia Main Building,</a:t>
            </a:r>
            <a:r>
              <a:rPr lang="en-US" sz="2800" smtClean="0">
                <a:solidFill>
                  <a:schemeClr val="accent2"/>
                </a:solidFill>
              </a:rPr>
              <a:t> </a:t>
            </a:r>
            <a:r>
              <a:rPr lang="id-ID" sz="2800" smtClean="0">
                <a:solidFill>
                  <a:schemeClr val="accent2"/>
                </a:solidFill>
              </a:rPr>
              <a:t>2</a:t>
            </a:r>
            <a:r>
              <a:rPr lang="en-US" sz="2800" baseline="30000" smtClean="0">
                <a:solidFill>
                  <a:schemeClr val="accent2"/>
                </a:solidFill>
              </a:rPr>
              <a:t>th</a:t>
            </a:r>
            <a:r>
              <a:rPr lang="en-US" sz="2800" smtClean="0">
                <a:solidFill>
                  <a:schemeClr val="accent2"/>
                </a:solidFill>
              </a:rPr>
              <a:t> Floor</a:t>
            </a:r>
            <a:r>
              <a:rPr lang="en-US" smtClean="0">
                <a:solidFill>
                  <a:schemeClr val="accent2"/>
                </a:solidFill>
              </a:rPr>
              <a:t> </a:t>
            </a:r>
          </a:p>
          <a:p>
            <a:pPr marL="0" indent="0" algn="ctr" eaLnBrk="1" hangingPunct="1">
              <a:buFontTx/>
              <a:buNone/>
            </a:pPr>
            <a:r>
              <a:rPr lang="en-US" smtClean="0">
                <a:solidFill>
                  <a:schemeClr val="accent2"/>
                </a:solidFill>
              </a:rPr>
              <a:t>Jl. </a:t>
            </a:r>
            <a:r>
              <a:rPr lang="id-ID" smtClean="0">
                <a:solidFill>
                  <a:schemeClr val="accent2"/>
                </a:solidFill>
              </a:rPr>
              <a:t>Ir. H. Djuanda No</a:t>
            </a:r>
            <a:r>
              <a:rPr lang="en-US" smtClean="0">
                <a:solidFill>
                  <a:schemeClr val="accent2"/>
                </a:solidFill>
              </a:rPr>
              <a:t>. </a:t>
            </a:r>
            <a:r>
              <a:rPr lang="id-ID" smtClean="0">
                <a:solidFill>
                  <a:schemeClr val="accent2"/>
                </a:solidFill>
              </a:rPr>
              <a:t>78</a:t>
            </a:r>
            <a:r>
              <a:rPr lang="en-US" smtClean="0">
                <a:solidFill>
                  <a:schemeClr val="accent2"/>
                </a:solidFill>
              </a:rPr>
              <a:t> </a:t>
            </a:r>
          </a:p>
          <a:p>
            <a:pPr marL="0" indent="0" algn="ctr" eaLnBrk="1" hangingPunct="1">
              <a:buFontTx/>
              <a:buNone/>
            </a:pPr>
            <a:r>
              <a:rPr lang="id-ID" smtClean="0">
                <a:solidFill>
                  <a:schemeClr val="accent2"/>
                </a:solidFill>
              </a:rPr>
              <a:t>Sentul City</a:t>
            </a:r>
            <a:r>
              <a:rPr lang="en-US" smtClean="0">
                <a:solidFill>
                  <a:schemeClr val="accent2"/>
                </a:solidFill>
              </a:rPr>
              <a:t> 1</a:t>
            </a:r>
            <a:r>
              <a:rPr lang="id-ID" smtClean="0">
                <a:solidFill>
                  <a:schemeClr val="accent2"/>
                </a:solidFill>
              </a:rPr>
              <a:t>6810</a:t>
            </a:r>
            <a:r>
              <a:rPr lang="en-US" smtClean="0">
                <a:solidFill>
                  <a:schemeClr val="accent2"/>
                </a:solidFill>
              </a:rPr>
              <a:t> Indonesia </a:t>
            </a:r>
          </a:p>
          <a:p>
            <a:pPr marL="0" indent="0" algn="ctr" eaLnBrk="1" hangingPunct="1">
              <a:buFontTx/>
              <a:buNone/>
            </a:pPr>
            <a:r>
              <a:rPr lang="en-US" smtClean="0">
                <a:solidFill>
                  <a:schemeClr val="accent2"/>
                </a:solidFill>
              </a:rPr>
              <a:t>Phone	: +62 21 </a:t>
            </a:r>
            <a:r>
              <a:rPr lang="id-ID" smtClean="0">
                <a:solidFill>
                  <a:schemeClr val="accent2"/>
                </a:solidFill>
              </a:rPr>
              <a:t>8796 2691/92</a:t>
            </a:r>
            <a:endParaRPr lang="en-US" smtClean="0">
              <a:solidFill>
                <a:schemeClr val="accent2"/>
              </a:solidFill>
            </a:endParaRPr>
          </a:p>
          <a:p>
            <a:pPr marL="0" indent="0" algn="ctr" eaLnBrk="1" hangingPunct="1">
              <a:buFontTx/>
              <a:buNone/>
            </a:pPr>
            <a:r>
              <a:rPr lang="en-US" smtClean="0">
                <a:solidFill>
                  <a:schemeClr val="accent2"/>
                </a:solidFill>
              </a:rPr>
              <a:t>Fax. 	: +62 21 </a:t>
            </a:r>
            <a:r>
              <a:rPr lang="id-ID" smtClean="0">
                <a:solidFill>
                  <a:schemeClr val="accent2"/>
                </a:solidFill>
              </a:rPr>
              <a:t>8796 2690</a:t>
            </a:r>
            <a:endParaRPr lang="en-US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ChangeArrowheads="1"/>
          </p:cNvSpPr>
          <p:nvPr/>
        </p:nvSpPr>
        <p:spPr bwMode="auto">
          <a:xfrm>
            <a:off x="0" y="676275"/>
            <a:ext cx="1258888" cy="360363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357188" y="2857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THE</a:t>
            </a:r>
            <a:r>
              <a:rPr lang="en-US" sz="2400" b="1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id-ID" sz="2400" b="1">
                <a:solidFill>
                  <a:schemeClr val="accent2"/>
                </a:solidFill>
                <a:latin typeface="Verdana" pitchFamily="34" charset="0"/>
              </a:rPr>
              <a:t> PROGRAMS</a:t>
            </a:r>
            <a:endParaRPr lang="en-US" sz="2400" b="1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395288" y="2348954"/>
            <a:ext cx="8424862" cy="3816350"/>
          </a:xfrm>
          <a:prstGeom prst="roundRect">
            <a:avLst>
              <a:gd name="adj" fmla="val 16667"/>
            </a:avLst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d-ID" sz="3600" kern="0" dirty="0">
                <a:solidFill>
                  <a:schemeClr val="bg1"/>
                </a:solidFill>
              </a:rPr>
              <a:t>Penyusunan Organisasi Perusahaan</a:t>
            </a:r>
            <a:endParaRPr lang="en-US" sz="3600" kern="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d-ID" sz="3600" kern="0" dirty="0">
                <a:solidFill>
                  <a:srgbClr val="FFFF00"/>
                </a:solidFill>
              </a:rPr>
              <a:t>Penyusunan Produk </a:t>
            </a:r>
            <a:endParaRPr lang="en-US" sz="3600" kern="0" dirty="0">
              <a:solidFill>
                <a:srgbClr val="FFFF00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d-ID" sz="3600" kern="0" dirty="0">
                <a:solidFill>
                  <a:schemeClr val="bg1"/>
                </a:solidFill>
              </a:rPr>
              <a:t>Penyusunan Jaringan Pemasaran</a:t>
            </a:r>
            <a:endParaRPr lang="en-US" sz="3600" kern="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d-ID" sz="3600" kern="0" dirty="0">
                <a:solidFill>
                  <a:schemeClr val="bg1"/>
                </a:solidFill>
              </a:rPr>
              <a:t>Penyusunan Infrastruktur</a:t>
            </a:r>
            <a:endParaRPr lang="en-US" sz="3600" kern="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d-ID" sz="3600" kern="0" dirty="0">
                <a:solidFill>
                  <a:schemeClr val="bg1"/>
                </a:solidFill>
              </a:rPr>
              <a:t>Penyusunan Struktur Permodalan</a:t>
            </a:r>
            <a:endParaRPr lang="en-US" sz="3600" kern="0" dirty="0">
              <a:solidFill>
                <a:schemeClr val="bg1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148064" y="1340768"/>
            <a:ext cx="2315171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20000"/>
              </a:spcBef>
            </a:pPr>
            <a:r>
              <a:rPr lang="id-ID" sz="3600" b="1" dirty="0" smtClean="0">
                <a:solidFill>
                  <a:srgbClr val="800000"/>
                </a:solidFill>
                <a:latin typeface="Verdana" pitchFamily="34" charset="0"/>
              </a:rPr>
              <a:t>Focus</a:t>
            </a:r>
            <a:endParaRPr lang="en-US" sz="3600" b="1" dirty="0">
              <a:solidFill>
                <a:srgbClr val="800000"/>
              </a:solidFill>
              <a:latin typeface="Verdana" pitchFamily="34" charset="0"/>
            </a:endParaRPr>
          </a:p>
          <a:p>
            <a:pPr algn="r">
              <a:spcBef>
                <a:spcPct val="20000"/>
              </a:spcBef>
            </a:pPr>
            <a:endParaRPr lang="en-US" sz="3600" b="1" dirty="0">
              <a:solidFill>
                <a:srgbClr val="800000"/>
              </a:solidFill>
              <a:latin typeface="Verdana" pitchFamily="34" charset="0"/>
            </a:endParaRPr>
          </a:p>
          <a:p>
            <a:pPr algn="r"/>
            <a:endParaRPr lang="id-ID" sz="2400" dirty="0" smtClean="0">
              <a:solidFill>
                <a:schemeClr val="bg1"/>
              </a:solidFill>
            </a:endParaRPr>
          </a:p>
          <a:p>
            <a:pPr algn="r"/>
            <a:endParaRPr lang="id-ID" sz="2400" dirty="0">
              <a:solidFill>
                <a:schemeClr val="bg1"/>
              </a:solidFill>
            </a:endParaRPr>
          </a:p>
          <a:p>
            <a:pPr algn="r"/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7" name="Picture 4" descr="jam pasi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123776"/>
            <a:ext cx="776288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C2804AF-0F1E-42FD-B10F-D3A6CF1D3A12}" type="slidenum">
              <a:rPr lang="en-US" smtClean="0"/>
              <a:pPr/>
              <a:t>3</a:t>
            </a:fld>
            <a:endParaRPr lang="en-US" smtClean="0"/>
          </a:p>
        </p:txBody>
      </p:sp>
      <p:pic>
        <p:nvPicPr>
          <p:cNvPr id="9219" name="Picture 4" descr="jam pasi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123776"/>
            <a:ext cx="776288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AutoShape 5"/>
          <p:cNvSpPr>
            <a:spLocks noChangeArrowheads="1"/>
          </p:cNvSpPr>
          <p:nvPr/>
        </p:nvSpPr>
        <p:spPr bwMode="auto">
          <a:xfrm>
            <a:off x="395288" y="2636838"/>
            <a:ext cx="8424862" cy="3816350"/>
          </a:xfrm>
          <a:prstGeom prst="roundRect">
            <a:avLst>
              <a:gd name="adj" fmla="val 16667"/>
            </a:avLst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d-ID" sz="3200" kern="0" dirty="0" smtClean="0">
                <a:solidFill>
                  <a:schemeClr val="bg1"/>
                </a:solidFill>
              </a:rPr>
              <a:t>Consultancy</a:t>
            </a:r>
            <a:endParaRPr lang="en-US" sz="3200" kern="0" dirty="0">
              <a:solidFill>
                <a:schemeClr val="bg1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d-ID" sz="3200" kern="0" dirty="0">
                <a:solidFill>
                  <a:schemeClr val="bg1"/>
                </a:solidFill>
              </a:rPr>
              <a:t>Training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d-ID" sz="3200" kern="0" dirty="0">
                <a:solidFill>
                  <a:schemeClr val="bg1"/>
                </a:solidFill>
              </a:rPr>
              <a:t>Recruitment dan Assesment</a:t>
            </a:r>
            <a:endParaRPr lang="en-US" sz="3200" kern="0" dirty="0">
              <a:solidFill>
                <a:schemeClr val="bg1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d-ID" sz="3200" kern="0" dirty="0">
                <a:solidFill>
                  <a:schemeClr val="bg1"/>
                </a:solidFill>
              </a:rPr>
              <a:t>Research </a:t>
            </a:r>
            <a:endParaRPr lang="id-ID" sz="3200" kern="0" dirty="0" smtClean="0">
              <a:solidFill>
                <a:schemeClr val="bg1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d-ID" sz="3200" kern="0" dirty="0" smtClean="0">
                <a:solidFill>
                  <a:schemeClr val="bg1"/>
                </a:solidFill>
              </a:rPr>
              <a:t>Islamic </a:t>
            </a:r>
            <a:r>
              <a:rPr lang="id-ID" sz="3200" kern="0" dirty="0">
                <a:solidFill>
                  <a:schemeClr val="bg1"/>
                </a:solidFill>
              </a:rPr>
              <a:t>Wealth </a:t>
            </a:r>
            <a:r>
              <a:rPr lang="id-ID" sz="3200" kern="0" dirty="0" smtClean="0">
                <a:solidFill>
                  <a:schemeClr val="bg1"/>
                </a:solidFill>
              </a:rPr>
              <a:t>Management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d-ID" sz="3200" kern="0" dirty="0" smtClean="0">
                <a:solidFill>
                  <a:schemeClr val="bg1"/>
                </a:solidFill>
              </a:rPr>
              <a:t>Business Coach </a:t>
            </a:r>
            <a:endParaRPr lang="id-ID" sz="3200" kern="0" dirty="0">
              <a:solidFill>
                <a:schemeClr val="bg1"/>
              </a:solidFill>
            </a:endParaRP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0" y="676275"/>
            <a:ext cx="1258888" cy="360363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THE</a:t>
            </a:r>
            <a:r>
              <a:rPr lang="en-US" sz="2400" b="1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id-ID" sz="2400" b="1">
                <a:solidFill>
                  <a:schemeClr val="accent2"/>
                </a:solidFill>
                <a:latin typeface="Verdana" pitchFamily="34" charset="0"/>
              </a:rPr>
              <a:t>PROGRAMS</a:t>
            </a:r>
            <a:endParaRPr lang="en-US" sz="2400" b="1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9223" name="Rectangle 8"/>
          <p:cNvSpPr>
            <a:spLocks noChangeArrowheads="1"/>
          </p:cNvSpPr>
          <p:nvPr/>
        </p:nvSpPr>
        <p:spPr bwMode="auto">
          <a:xfrm>
            <a:off x="4355976" y="1628800"/>
            <a:ext cx="368332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20000"/>
              </a:spcBef>
            </a:pPr>
            <a:r>
              <a:rPr lang="id-ID" sz="3600" b="1" dirty="0" smtClean="0">
                <a:solidFill>
                  <a:srgbClr val="800000"/>
                </a:solidFill>
                <a:latin typeface="Verdana" pitchFamily="34" charset="0"/>
              </a:rPr>
              <a:t>Product</a:t>
            </a:r>
            <a:endParaRPr lang="en-US" sz="3600" b="1" dirty="0">
              <a:solidFill>
                <a:srgbClr val="800000"/>
              </a:solidFill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en-US" sz="3600" b="1" dirty="0">
              <a:solidFill>
                <a:srgbClr val="800000"/>
              </a:solidFill>
              <a:latin typeface="Verdana" pitchFamily="34" charset="0"/>
            </a:endParaRPr>
          </a:p>
          <a:p>
            <a:endParaRPr lang="id-ID" sz="2400" dirty="0" smtClean="0">
              <a:solidFill>
                <a:schemeClr val="bg1"/>
              </a:solidFill>
            </a:endParaRPr>
          </a:p>
          <a:p>
            <a:endParaRPr lang="id-ID" sz="2400" dirty="0">
              <a:solidFill>
                <a:schemeClr val="bg1"/>
              </a:solidFill>
            </a:endParaRP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" name="Explosion 1 1"/>
          <p:cNvSpPr/>
          <p:nvPr/>
        </p:nvSpPr>
        <p:spPr>
          <a:xfrm>
            <a:off x="5436096" y="2852936"/>
            <a:ext cx="2016224" cy="140404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C00000"/>
                </a:solidFill>
              </a:rPr>
              <a:t>Eksisting</a:t>
            </a:r>
            <a:endParaRPr lang="id-ID" dirty="0">
              <a:solidFill>
                <a:srgbClr val="C00000"/>
              </a:solidFill>
            </a:endParaRPr>
          </a:p>
        </p:txBody>
      </p:sp>
      <p:sp>
        <p:nvSpPr>
          <p:cNvPr id="9" name="Explosion 1 8"/>
          <p:cNvSpPr/>
          <p:nvPr/>
        </p:nvSpPr>
        <p:spPr>
          <a:xfrm>
            <a:off x="6228184" y="4509120"/>
            <a:ext cx="1224136" cy="10081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C00000"/>
                </a:solidFill>
              </a:rPr>
              <a:t>New</a:t>
            </a:r>
            <a:endParaRPr lang="id-ID" dirty="0">
              <a:solidFill>
                <a:srgbClr val="C00000"/>
              </a:solidFill>
            </a:endParaRPr>
          </a:p>
        </p:txBody>
      </p:sp>
      <p:sp>
        <p:nvSpPr>
          <p:cNvPr id="10" name="Explosion 1 9"/>
          <p:cNvSpPr/>
          <p:nvPr/>
        </p:nvSpPr>
        <p:spPr>
          <a:xfrm>
            <a:off x="4139952" y="5553347"/>
            <a:ext cx="2016224" cy="140404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C00000"/>
                </a:solidFill>
              </a:rPr>
              <a:t>Potential</a:t>
            </a:r>
            <a:endParaRPr lang="id-ID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  <p:bldP spid="2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0C8F5EF-4DB6-4791-A4D7-35CA14ED2ECC}" type="slidenum">
              <a:rPr lang="en-US" smtClean="0"/>
              <a:pPr/>
              <a:t>4</a:t>
            </a:fld>
            <a:endParaRPr lang="en-US" smtClean="0"/>
          </a:p>
        </p:txBody>
      </p:sp>
      <p:pic>
        <p:nvPicPr>
          <p:cNvPr id="11267" name="Picture 9" descr="mi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2276475"/>
            <a:ext cx="385445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2071688"/>
            <a:ext cx="4667250" cy="4525962"/>
          </a:xfrm>
        </p:spPr>
        <p:txBody>
          <a:bodyPr/>
          <a:lstStyle/>
          <a:p>
            <a:pPr algn="just" eaLnBrk="1" hangingPunct="1">
              <a:buFont typeface="+mj-lt"/>
              <a:buAutoNum type="alphaUcPeriod"/>
            </a:pPr>
            <a:r>
              <a:rPr lang="id-ID" sz="1600" u="sng" dirty="0" smtClean="0">
                <a:solidFill>
                  <a:srgbClr val="0000CC"/>
                </a:solidFill>
                <a:latin typeface="Verdana" pitchFamily="34" charset="0"/>
              </a:rPr>
              <a:t>Spin Off, Akuisisi, Merger, dan Konversi</a:t>
            </a:r>
          </a:p>
          <a:p>
            <a:pPr algn="just" eaLnBrk="1" hangingPunct="1">
              <a:buFont typeface="+mj-lt"/>
              <a:buAutoNum type="alphaUcPeriod"/>
            </a:pPr>
            <a:r>
              <a:rPr lang="id-ID" sz="1600" u="sng" dirty="0" smtClean="0">
                <a:solidFill>
                  <a:srgbClr val="0000CC"/>
                </a:solidFill>
                <a:latin typeface="Verdana" pitchFamily="34" charset="0"/>
              </a:rPr>
              <a:t>Pembentukan Unit Usaha Syariah </a:t>
            </a:r>
          </a:p>
          <a:p>
            <a:pPr algn="just" eaLnBrk="1" hangingPunct="1">
              <a:buFont typeface="+mj-lt"/>
              <a:buAutoNum type="alphaUcPeriod"/>
            </a:pPr>
            <a:r>
              <a:rPr lang="id-ID" sz="1600" u="sng" dirty="0" smtClean="0">
                <a:solidFill>
                  <a:srgbClr val="0000CC"/>
                </a:solidFill>
                <a:latin typeface="Verdana" pitchFamily="34" charset="0"/>
              </a:rPr>
              <a:t>Pernyusunaan Blue Print dan Road Map Spin Off </a:t>
            </a:r>
          </a:p>
          <a:p>
            <a:pPr algn="just" eaLnBrk="1" hangingPunct="1">
              <a:buFont typeface="+mj-lt"/>
              <a:buAutoNum type="alphaUcPeriod"/>
            </a:pPr>
            <a:r>
              <a:rPr lang="id-ID" sz="1600" u="sng" dirty="0" smtClean="0">
                <a:solidFill>
                  <a:srgbClr val="0000CC"/>
                </a:solidFill>
                <a:latin typeface="Verdana" pitchFamily="34" charset="0"/>
              </a:rPr>
              <a:t>Penyusunan Buku Manual dan Kebijakan Audit Syariah</a:t>
            </a:r>
          </a:p>
          <a:p>
            <a:pPr algn="just" eaLnBrk="1" hangingPunct="1">
              <a:buFont typeface="+mj-lt"/>
              <a:buAutoNum type="alphaUcPeriod"/>
            </a:pPr>
            <a:r>
              <a:rPr lang="id-ID" sz="1600" u="sng" dirty="0" smtClean="0">
                <a:solidFill>
                  <a:srgbClr val="0000CC"/>
                </a:solidFill>
                <a:latin typeface="Verdana" pitchFamily="34" charset="0"/>
              </a:rPr>
              <a:t>Penyusunan Buku Manual dan Kebijakan Manajemen Risiko</a:t>
            </a:r>
            <a:endParaRPr lang="en-US" sz="1600" dirty="0" smtClean="0">
              <a:solidFill>
                <a:srgbClr val="0000CC"/>
              </a:solidFill>
              <a:latin typeface="Verdana" pitchFamily="34" charset="0"/>
            </a:endParaRPr>
          </a:p>
          <a:p>
            <a:pPr algn="just" eaLnBrk="1" hangingPunct="1">
              <a:buFont typeface="+mj-lt"/>
              <a:buAutoNum type="alphaUcPeriod"/>
            </a:pPr>
            <a:r>
              <a:rPr lang="id-ID" sz="1600" u="sng" dirty="0" smtClean="0">
                <a:solidFill>
                  <a:srgbClr val="0000CC"/>
                </a:solidFill>
                <a:latin typeface="Verdana" pitchFamily="34" charset="0"/>
              </a:rPr>
              <a:t>Penyempurnaan Standard Operating Procedure (Pendanaan, Pembiayaan, Jasa dan Treasury)</a:t>
            </a:r>
          </a:p>
          <a:p>
            <a:pPr algn="just" eaLnBrk="1" hangingPunct="1">
              <a:buFont typeface="+mj-lt"/>
              <a:buAutoNum type="alphaUcPeriod"/>
            </a:pPr>
            <a:r>
              <a:rPr lang="id-ID" sz="1600" u="sng" dirty="0" smtClean="0">
                <a:solidFill>
                  <a:srgbClr val="0000CC"/>
                </a:solidFill>
                <a:latin typeface="Verdana" pitchFamily="34" charset="0"/>
              </a:rPr>
              <a:t>Penyempurnaan Akad Standar</a:t>
            </a:r>
          </a:p>
          <a:p>
            <a:pPr algn="just" eaLnBrk="1" hangingPunct="1">
              <a:buFont typeface="+mj-lt"/>
              <a:buAutoNum type="alphaUcPeriod"/>
            </a:pPr>
            <a:r>
              <a:rPr lang="id-ID" sz="1600" u="sng" dirty="0" smtClean="0">
                <a:solidFill>
                  <a:srgbClr val="0000CC"/>
                </a:solidFill>
                <a:latin typeface="Verdana" pitchFamily="34" charset="0"/>
              </a:rPr>
              <a:t>Pengembangan Produk Gadai Emas</a:t>
            </a:r>
            <a:r>
              <a:rPr lang="id-ID" sz="1600" dirty="0" smtClean="0">
                <a:solidFill>
                  <a:srgbClr val="0000CC"/>
                </a:solidFill>
                <a:latin typeface="Verdana" pitchFamily="34" charset="0"/>
              </a:rPr>
              <a:t> </a:t>
            </a:r>
          </a:p>
          <a:p>
            <a:pPr algn="just" eaLnBrk="1" hangingPunct="1">
              <a:buFont typeface="+mj-lt"/>
              <a:buAutoNum type="alphaUcPeriod"/>
            </a:pPr>
            <a:r>
              <a:rPr lang="id-ID" sz="1600" u="sng" dirty="0" smtClean="0">
                <a:solidFill>
                  <a:srgbClr val="0000CC"/>
                </a:solidFill>
                <a:latin typeface="Verdana" pitchFamily="34" charset="0"/>
              </a:rPr>
              <a:t>Pengembangan Produk Multijasa </a:t>
            </a:r>
            <a:endParaRPr lang="en-US" sz="1600" u="sng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algn="just" eaLnBrk="1" hangingPunct="1">
              <a:buFontTx/>
              <a:buNone/>
            </a:pPr>
            <a:endParaRPr lang="en-US" sz="2000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marL="173038" indent="-173038" algn="just" eaLnBrk="1" hangingPunct="1"/>
            <a:endParaRPr lang="en-US" sz="3200" dirty="0" smtClean="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-36513" y="877888"/>
            <a:ext cx="1258888" cy="360362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428625" y="6429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THE</a:t>
            </a:r>
            <a:r>
              <a:rPr lang="en-US" sz="2400" b="1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id-ID" sz="2400" b="1">
                <a:solidFill>
                  <a:schemeClr val="accent2"/>
                </a:solidFill>
                <a:latin typeface="Verdana" pitchFamily="34" charset="0"/>
              </a:rPr>
              <a:t>PROGRAMS</a:t>
            </a:r>
            <a:endParaRPr lang="en-US" sz="2400" b="1">
              <a:solidFill>
                <a:schemeClr val="tx2"/>
              </a:solidFill>
              <a:latin typeface="Verdana" pitchFamily="34" charset="0"/>
            </a:endParaRPr>
          </a:p>
          <a:p>
            <a:r>
              <a:rPr lang="en-US" sz="2400" b="1">
                <a:solidFill>
                  <a:schemeClr val="tx2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11271" name="Rectangle 3"/>
          <p:cNvSpPr txBox="1">
            <a:spLocks noChangeArrowheads="1"/>
          </p:cNvSpPr>
          <p:nvPr/>
        </p:nvSpPr>
        <p:spPr bwMode="auto">
          <a:xfrm>
            <a:off x="5651500" y="1423988"/>
            <a:ext cx="3155950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3038" indent="-173038" algn="r">
              <a:spcBef>
                <a:spcPct val="20000"/>
              </a:spcBef>
            </a:pPr>
            <a:r>
              <a:rPr lang="id-ID" sz="3200" b="1">
                <a:solidFill>
                  <a:srgbClr val="800000"/>
                </a:solidFill>
                <a:latin typeface="Verdana" pitchFamily="34" charset="0"/>
              </a:rPr>
              <a:t>Consultancy</a:t>
            </a:r>
            <a:endParaRPr lang="en-US" sz="3200" b="1">
              <a:solidFill>
                <a:srgbClr val="80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12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12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65088D6-14B5-42D3-81AD-1F8513DE746F}" type="slidenum">
              <a:rPr lang="en-US" smtClean="0"/>
              <a:pPr/>
              <a:t>5</a:t>
            </a:fld>
            <a:endParaRPr lang="en-US" smtClean="0"/>
          </a:p>
        </p:txBody>
      </p:sp>
      <p:pic>
        <p:nvPicPr>
          <p:cNvPr id="12291" name="Picture 9" descr="mi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2276475"/>
            <a:ext cx="385445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2071688"/>
            <a:ext cx="4667250" cy="4381648"/>
          </a:xfrm>
        </p:spPr>
        <p:txBody>
          <a:bodyPr/>
          <a:lstStyle/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u="sng" dirty="0" smtClean="0">
                <a:solidFill>
                  <a:srgbClr val="0000CC"/>
                </a:solidFill>
                <a:latin typeface="Verdana" pitchFamily="34" charset="0"/>
              </a:rPr>
              <a:t>Regulare Training</a:t>
            </a:r>
            <a:r>
              <a:rPr lang="en-US" sz="1600" b="1" u="sng" dirty="0" smtClean="0">
                <a:solidFill>
                  <a:srgbClr val="0000CC"/>
                </a:solidFill>
                <a:latin typeface="Verdana" pitchFamily="34" charset="0"/>
              </a:rPr>
              <a:t>,</a:t>
            </a:r>
            <a:r>
              <a:rPr lang="en-US" sz="1600" b="1" dirty="0" smtClean="0">
                <a:solidFill>
                  <a:srgbClr val="0000CC"/>
                </a:solidFill>
                <a:latin typeface="Verdana" pitchFamily="34" charset="0"/>
              </a:rPr>
              <a:t> </a:t>
            </a:r>
            <a:endParaRPr lang="en-US" sz="1600" dirty="0" smtClean="0">
              <a:solidFill>
                <a:srgbClr val="0000CC"/>
              </a:solidFill>
              <a:latin typeface="Verdana" pitchFamily="34" charset="0"/>
            </a:endParaRPr>
          </a:p>
          <a:p>
            <a:pPr eaLnBrk="1" hangingPunct="1">
              <a:buFont typeface="+mj-lt"/>
              <a:buAutoNum type="alphaLcParenR"/>
            </a:pPr>
            <a:r>
              <a:rPr lang="id-ID" sz="1600" dirty="0" smtClean="0">
                <a:solidFill>
                  <a:srgbClr val="0000CC"/>
                </a:solidFill>
                <a:latin typeface="Verdana" pitchFamily="34" charset="0"/>
              </a:rPr>
              <a:t>pelaksanakan pelatihan ini mulai dimulai pada bulan maret hingga oktober </a:t>
            </a:r>
            <a:r>
              <a:rPr lang="id-ID" sz="1600" dirty="0" smtClean="0">
                <a:solidFill>
                  <a:srgbClr val="0000CC"/>
                </a:solidFill>
                <a:latin typeface="Verdana" pitchFamily="34" charset="0"/>
              </a:rPr>
              <a:t>2016</a:t>
            </a:r>
            <a:endParaRPr lang="id-ID" sz="1600" dirty="0" smtClean="0">
              <a:solidFill>
                <a:srgbClr val="0000CC"/>
              </a:solidFill>
              <a:latin typeface="Verdana" pitchFamily="34" charset="0"/>
            </a:endParaRPr>
          </a:p>
          <a:p>
            <a:pPr eaLnBrk="1" hangingPunct="1">
              <a:buFont typeface="+mj-lt"/>
              <a:buAutoNum type="alphaLcParenR"/>
            </a:pPr>
            <a:r>
              <a:rPr lang="id-ID" sz="1600" dirty="0" smtClean="0">
                <a:solidFill>
                  <a:srgbClr val="0000CC"/>
                </a:solidFill>
                <a:latin typeface="Verdana" pitchFamily="34" charset="0"/>
              </a:rPr>
              <a:t>Direncanakan pada setiap bulan akan diadakan </a:t>
            </a:r>
            <a:r>
              <a:rPr lang="id-ID" sz="1600" dirty="0" smtClean="0">
                <a:solidFill>
                  <a:schemeClr val="bg2"/>
                </a:solidFill>
                <a:latin typeface="Verdana" pitchFamily="34" charset="0"/>
              </a:rPr>
              <a:t>2 program </a:t>
            </a:r>
            <a:r>
              <a:rPr lang="id-ID" sz="1600" dirty="0" smtClean="0">
                <a:solidFill>
                  <a:srgbClr val="0000CC"/>
                </a:solidFill>
                <a:latin typeface="Verdana" pitchFamily="34" charset="0"/>
              </a:rPr>
              <a:t>pelatihan rutin yaitu shariah basic training dan sharia intermediate training  </a:t>
            </a:r>
            <a:endParaRPr lang="en-US" sz="1600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u="sng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u="sng" dirty="0" smtClean="0">
                <a:solidFill>
                  <a:srgbClr val="0000CC"/>
                </a:solidFill>
                <a:latin typeface="Verdana" pitchFamily="34" charset="0"/>
              </a:rPr>
              <a:t>In House Training</a:t>
            </a:r>
            <a:r>
              <a:rPr lang="en-US" sz="1600" b="1" u="sng" dirty="0" smtClean="0">
                <a:solidFill>
                  <a:srgbClr val="0000CC"/>
                </a:solidFill>
                <a:latin typeface="Verdana" pitchFamily="34" charset="0"/>
              </a:rPr>
              <a:t>,</a:t>
            </a:r>
            <a:r>
              <a:rPr lang="en-US" sz="1600" b="1" dirty="0" smtClean="0">
                <a:solidFill>
                  <a:srgbClr val="0000CC"/>
                </a:solidFill>
                <a:latin typeface="Verdana" pitchFamily="34" charset="0"/>
              </a:rPr>
              <a:t> </a:t>
            </a: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eaLnBrk="1" hangingPunct="1">
              <a:buFont typeface="+mj-lt"/>
              <a:buAutoNum type="alphaLcParenR"/>
            </a:pPr>
            <a:r>
              <a:rPr lang="id-ID" sz="1600" dirty="0" smtClean="0">
                <a:solidFill>
                  <a:srgbClr val="0000CC"/>
                </a:solidFill>
                <a:latin typeface="Verdana" pitchFamily="34" charset="0"/>
              </a:rPr>
              <a:t>Pelatihan ini disesuaikan dengan program kerja yang akan dilaksanakan oleh industri yang membutuhkan program pelatihan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 </a:t>
            </a:r>
            <a:endParaRPr lang="en-US" sz="1600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Tx/>
              <a:buNone/>
            </a:pPr>
            <a:endParaRPr lang="en-US" sz="2000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marL="173038" indent="-173038" eaLnBrk="1" hangingPunct="1"/>
            <a:endParaRPr lang="en-US" sz="3200" dirty="0" smtClean="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2293" name="Rectangle 7"/>
          <p:cNvSpPr>
            <a:spLocks noChangeArrowheads="1"/>
          </p:cNvSpPr>
          <p:nvPr/>
        </p:nvSpPr>
        <p:spPr bwMode="auto">
          <a:xfrm>
            <a:off x="-36513" y="877888"/>
            <a:ext cx="1258888" cy="360362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sp>
        <p:nvSpPr>
          <p:cNvPr id="12294" name="Rectangle 8"/>
          <p:cNvSpPr>
            <a:spLocks noChangeArrowheads="1"/>
          </p:cNvSpPr>
          <p:nvPr/>
        </p:nvSpPr>
        <p:spPr bwMode="auto">
          <a:xfrm>
            <a:off x="428625" y="6429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THE</a:t>
            </a:r>
            <a:r>
              <a:rPr lang="en-US" sz="2400" b="1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id-ID" sz="2400" b="1">
                <a:solidFill>
                  <a:schemeClr val="accent2"/>
                </a:solidFill>
                <a:latin typeface="Verdana" pitchFamily="34" charset="0"/>
              </a:rPr>
              <a:t>PROGRAMS</a:t>
            </a:r>
            <a:endParaRPr lang="en-US" sz="2400" b="1">
              <a:solidFill>
                <a:schemeClr val="tx2"/>
              </a:solidFill>
              <a:latin typeface="Verdana" pitchFamily="34" charset="0"/>
            </a:endParaRPr>
          </a:p>
          <a:p>
            <a:r>
              <a:rPr lang="en-US" sz="2400" b="1">
                <a:solidFill>
                  <a:schemeClr val="tx2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12295" name="Rectangle 3"/>
          <p:cNvSpPr txBox="1">
            <a:spLocks noChangeArrowheads="1"/>
          </p:cNvSpPr>
          <p:nvPr/>
        </p:nvSpPr>
        <p:spPr bwMode="auto">
          <a:xfrm>
            <a:off x="4284663" y="1268413"/>
            <a:ext cx="4522787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3038" indent="-173038" algn="r">
              <a:spcBef>
                <a:spcPct val="20000"/>
              </a:spcBef>
            </a:pPr>
            <a:r>
              <a:rPr lang="id-ID" sz="3200" b="1" dirty="0">
                <a:solidFill>
                  <a:srgbClr val="800000"/>
                </a:solidFill>
                <a:latin typeface="Verdana" pitchFamily="34" charset="0"/>
              </a:rPr>
              <a:t>Training Model</a:t>
            </a:r>
            <a:endParaRPr lang="en-US" sz="3200" b="1" dirty="0">
              <a:solidFill>
                <a:srgbClr val="80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BE90F49-47BC-477A-892B-3B097900E61C}" type="slidenum">
              <a:rPr lang="en-US" smtClean="0"/>
              <a:pPr/>
              <a:t>6</a:t>
            </a:fld>
            <a:endParaRPr lang="en-US" smtClean="0"/>
          </a:p>
        </p:txBody>
      </p:sp>
      <p:pic>
        <p:nvPicPr>
          <p:cNvPr id="13315" name="Picture 9" descr="mi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2276475"/>
            <a:ext cx="385445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1844824"/>
            <a:ext cx="4667250" cy="4680520"/>
          </a:xfrm>
        </p:spPr>
        <p:txBody>
          <a:bodyPr/>
          <a:lstStyle/>
          <a:p>
            <a:pPr eaLnBrk="1" hangingPunct="1">
              <a:buFont typeface="+mj-lt"/>
              <a:buAutoNum type="alphaUcPeriod"/>
              <a:defRPr/>
            </a:pPr>
            <a:r>
              <a:rPr lang="id-ID" sz="1600" b="1" u="sng" dirty="0" smtClean="0">
                <a:solidFill>
                  <a:srgbClr val="0000CC"/>
                </a:solidFill>
                <a:latin typeface="Verdana" pitchFamily="34" charset="0"/>
              </a:rPr>
              <a:t>Basic Training</a:t>
            </a:r>
          </a:p>
          <a:p>
            <a:pPr marL="0" indent="0" eaLnBrk="1" hangingPunct="1">
              <a:buNone/>
              <a:defRPr/>
            </a:pPr>
            <a:r>
              <a:rPr lang="id-ID" sz="1600" dirty="0">
                <a:solidFill>
                  <a:srgbClr val="0000CC"/>
                </a:solidFill>
                <a:latin typeface="Verdana" pitchFamily="34" charset="0"/>
              </a:rPr>
              <a:t>Basic Training merupakan pelatihan </a:t>
            </a:r>
            <a:r>
              <a:rPr lang="id-ID" sz="1600" dirty="0" smtClean="0">
                <a:solidFill>
                  <a:srgbClr val="0000CC"/>
                </a:solidFill>
                <a:latin typeface="Verdana" pitchFamily="34" charset="0"/>
              </a:rPr>
              <a:t>pengenalan tentang konsep dan teori dasar yang </a:t>
            </a:r>
            <a:r>
              <a:rPr lang="id-ID" sz="1600" dirty="0">
                <a:solidFill>
                  <a:srgbClr val="0000CC"/>
                </a:solidFill>
                <a:latin typeface="Verdana" pitchFamily="34" charset="0"/>
              </a:rPr>
              <a:t>selalu hadir di setiap tahunnya sehingga perlu kiranya diselenggarakan secara rutin bulanan dan menyesuaikan kebutuhan industri akan pelatihan ini</a:t>
            </a:r>
            <a:endParaRPr lang="id-ID" sz="1600" b="1" u="sng" dirty="0" smtClean="0">
              <a:solidFill>
                <a:srgbClr val="0000CC"/>
              </a:solidFill>
              <a:latin typeface="Verdana" pitchFamily="34" charset="0"/>
            </a:endParaRPr>
          </a:p>
          <a:p>
            <a:pPr eaLnBrk="1" hangingPunct="1">
              <a:buFont typeface="+mj-lt"/>
              <a:buAutoNum type="alphaUcPeriod" startAt="2"/>
              <a:defRPr/>
            </a:pPr>
            <a:r>
              <a:rPr lang="id-ID" sz="1600" b="1" u="sng" dirty="0" smtClean="0">
                <a:solidFill>
                  <a:srgbClr val="0000CC"/>
                </a:solidFill>
                <a:latin typeface="Verdana" pitchFamily="34" charset="0"/>
              </a:rPr>
              <a:t>Intermediate Training</a:t>
            </a:r>
          </a:p>
          <a:p>
            <a:pPr marL="0" indent="0" eaLnBrk="1" hangingPunct="1">
              <a:buNone/>
              <a:defRPr/>
            </a:pPr>
            <a:r>
              <a:rPr lang="id-ID" sz="1600" dirty="0" smtClean="0">
                <a:solidFill>
                  <a:srgbClr val="0000CC"/>
                </a:solidFill>
                <a:latin typeface="Verdana" pitchFamily="34" charset="0"/>
              </a:rPr>
              <a:t>Intermediate Training merupakan pelatihan tentang operasional yang dirancang sesuai dengan kebutuhan industri sehingga akan diselenggarakan secara rutin bulanan dan menyesuaikan kebutuhan industri</a:t>
            </a:r>
            <a:endParaRPr lang="id-ID" sz="1600" b="1" u="sng" dirty="0" smtClean="0">
              <a:solidFill>
                <a:srgbClr val="0000CC"/>
              </a:solidFill>
              <a:latin typeface="Verdana" pitchFamily="34" charset="0"/>
            </a:endParaRPr>
          </a:p>
          <a:p>
            <a:pPr eaLnBrk="1" hangingPunct="1">
              <a:buFont typeface="+mj-lt"/>
              <a:buAutoNum type="alphaUcPeriod" startAt="3"/>
              <a:defRPr/>
            </a:pPr>
            <a:r>
              <a:rPr lang="id-ID" sz="1600" b="1" u="sng" dirty="0" smtClean="0">
                <a:solidFill>
                  <a:srgbClr val="0000CC"/>
                </a:solidFill>
                <a:latin typeface="Verdana" pitchFamily="34" charset="0"/>
              </a:rPr>
              <a:t>Advance Training</a:t>
            </a:r>
            <a:r>
              <a:rPr lang="en-US" sz="1600" b="1" dirty="0" smtClean="0">
                <a:solidFill>
                  <a:srgbClr val="0000CC"/>
                </a:solidFill>
                <a:latin typeface="Verdana" pitchFamily="34" charset="0"/>
              </a:rPr>
              <a:t> </a:t>
            </a:r>
            <a:endParaRPr lang="en-US" sz="1600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id-ID" sz="1600" dirty="0" smtClean="0">
                <a:solidFill>
                  <a:srgbClr val="0000CC"/>
                </a:solidFill>
                <a:latin typeface="Verdana" pitchFamily="34" charset="0"/>
              </a:rPr>
              <a:t>Advance </a:t>
            </a:r>
            <a:r>
              <a:rPr lang="id-ID" sz="1600" dirty="0">
                <a:solidFill>
                  <a:srgbClr val="0000CC"/>
                </a:solidFill>
                <a:latin typeface="Verdana" pitchFamily="34" charset="0"/>
              </a:rPr>
              <a:t>Training merupakan pelatihan tentang </a:t>
            </a:r>
            <a:r>
              <a:rPr lang="id-ID" sz="1600" dirty="0" smtClean="0">
                <a:solidFill>
                  <a:srgbClr val="0000CC"/>
                </a:solidFill>
                <a:latin typeface="Verdana" pitchFamily="34" charset="0"/>
              </a:rPr>
              <a:t>pengembangan produk dan operasional </a:t>
            </a:r>
            <a:r>
              <a:rPr lang="id-ID" sz="1600" dirty="0">
                <a:solidFill>
                  <a:srgbClr val="0000CC"/>
                </a:solidFill>
                <a:latin typeface="Verdana" pitchFamily="34" charset="0"/>
              </a:rPr>
              <a:t>yang dirancang sesuai dengan kebutuhan industri</a:t>
            </a:r>
            <a:r>
              <a:rPr lang="en-US" sz="1600" b="1" dirty="0" smtClean="0">
                <a:solidFill>
                  <a:srgbClr val="0000CC"/>
                </a:solidFill>
                <a:latin typeface="Verdana" pitchFamily="34" charset="0"/>
              </a:rPr>
              <a:t> </a:t>
            </a:r>
            <a:endParaRPr lang="en-US" sz="1600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Tx/>
              <a:buNone/>
              <a:defRPr/>
            </a:pPr>
            <a:endParaRPr lang="en-US" sz="2000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marL="173038" indent="-173038" eaLnBrk="1" hangingPunct="1">
              <a:defRPr/>
            </a:pPr>
            <a:endParaRPr lang="en-US" sz="3200" dirty="0" smtClean="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3317" name="Rectangle 7"/>
          <p:cNvSpPr>
            <a:spLocks noChangeArrowheads="1"/>
          </p:cNvSpPr>
          <p:nvPr/>
        </p:nvSpPr>
        <p:spPr bwMode="auto">
          <a:xfrm>
            <a:off x="-36513" y="877888"/>
            <a:ext cx="1258888" cy="360362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428625" y="6429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THE</a:t>
            </a:r>
            <a:r>
              <a:rPr lang="en-US" sz="2400" b="1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id-ID" sz="2400" b="1">
                <a:solidFill>
                  <a:schemeClr val="accent2"/>
                </a:solidFill>
                <a:latin typeface="Verdana" pitchFamily="34" charset="0"/>
              </a:rPr>
              <a:t>PROGRAMS</a:t>
            </a:r>
            <a:endParaRPr lang="en-US" sz="2400" b="1">
              <a:solidFill>
                <a:schemeClr val="tx2"/>
              </a:solidFill>
              <a:latin typeface="Verdana" pitchFamily="34" charset="0"/>
            </a:endParaRPr>
          </a:p>
          <a:p>
            <a:r>
              <a:rPr lang="en-US" sz="2400" b="1">
                <a:solidFill>
                  <a:schemeClr val="tx2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13319" name="Rectangle 3"/>
          <p:cNvSpPr txBox="1">
            <a:spLocks noChangeArrowheads="1"/>
          </p:cNvSpPr>
          <p:nvPr/>
        </p:nvSpPr>
        <p:spPr bwMode="auto">
          <a:xfrm>
            <a:off x="4284663" y="1268413"/>
            <a:ext cx="4522787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3038" indent="-173038" algn="r">
              <a:spcBef>
                <a:spcPct val="20000"/>
              </a:spcBef>
            </a:pPr>
            <a:r>
              <a:rPr lang="id-ID" sz="3200" b="1" dirty="0">
                <a:solidFill>
                  <a:srgbClr val="800000"/>
                </a:solidFill>
                <a:latin typeface="Verdana" pitchFamily="34" charset="0"/>
              </a:rPr>
              <a:t>Training Level</a:t>
            </a:r>
            <a:endParaRPr lang="en-US" sz="3200" b="1" dirty="0">
              <a:solidFill>
                <a:srgbClr val="80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F97C076-F785-4ECF-AC07-045F4BC206F5}" type="slidenum">
              <a:rPr lang="en-US" smtClean="0"/>
              <a:pPr/>
              <a:t>7</a:t>
            </a:fld>
            <a:endParaRPr lang="en-US" smtClean="0"/>
          </a:p>
        </p:txBody>
      </p:sp>
      <p:pic>
        <p:nvPicPr>
          <p:cNvPr id="14339" name="Picture 9" descr="mi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2276475"/>
            <a:ext cx="385445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2159000"/>
            <a:ext cx="4667250" cy="3357563"/>
          </a:xfrm>
        </p:spPr>
        <p:txBody>
          <a:bodyPr/>
          <a:lstStyle/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 General Banking</a:t>
            </a: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 Sharia Basic Training</a:t>
            </a:r>
            <a:endParaRPr lang="en-US" sz="1600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en-US" sz="1600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u="sng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u="sng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u="sng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Tx/>
              <a:buNone/>
            </a:pPr>
            <a:endParaRPr lang="en-US" sz="2000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marL="173038" indent="-173038" eaLnBrk="1" hangingPunct="1"/>
            <a:endParaRPr lang="en-US" sz="3200" dirty="0" smtClean="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4341" name="Rectangle 7"/>
          <p:cNvSpPr>
            <a:spLocks noChangeArrowheads="1"/>
          </p:cNvSpPr>
          <p:nvPr/>
        </p:nvSpPr>
        <p:spPr bwMode="auto">
          <a:xfrm>
            <a:off x="-36513" y="877888"/>
            <a:ext cx="1258888" cy="360362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sp>
        <p:nvSpPr>
          <p:cNvPr id="14342" name="Rectangle 8"/>
          <p:cNvSpPr>
            <a:spLocks noChangeArrowheads="1"/>
          </p:cNvSpPr>
          <p:nvPr/>
        </p:nvSpPr>
        <p:spPr bwMode="auto">
          <a:xfrm>
            <a:off x="428625" y="6429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THE</a:t>
            </a:r>
            <a:r>
              <a:rPr lang="en-US" sz="2400" b="1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id-ID" sz="2400" b="1">
                <a:solidFill>
                  <a:schemeClr val="accent2"/>
                </a:solidFill>
                <a:latin typeface="Verdana" pitchFamily="34" charset="0"/>
              </a:rPr>
              <a:t>PROGRAMS</a:t>
            </a:r>
            <a:endParaRPr lang="en-US" sz="2400" b="1">
              <a:solidFill>
                <a:schemeClr val="tx2"/>
              </a:solidFill>
              <a:latin typeface="Verdana" pitchFamily="34" charset="0"/>
            </a:endParaRPr>
          </a:p>
          <a:p>
            <a:r>
              <a:rPr lang="en-US" sz="2400" b="1">
                <a:solidFill>
                  <a:schemeClr val="tx2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14343" name="Rectangle 3"/>
          <p:cNvSpPr txBox="1">
            <a:spLocks noChangeArrowheads="1"/>
          </p:cNvSpPr>
          <p:nvPr/>
        </p:nvSpPr>
        <p:spPr bwMode="auto">
          <a:xfrm>
            <a:off x="5321300" y="1268413"/>
            <a:ext cx="3486150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3038" indent="-173038" algn="r">
              <a:spcBef>
                <a:spcPct val="20000"/>
              </a:spcBef>
            </a:pPr>
            <a:r>
              <a:rPr lang="id-ID" sz="3200" b="1" dirty="0">
                <a:solidFill>
                  <a:srgbClr val="800000"/>
                </a:solidFill>
                <a:latin typeface="Verdana" pitchFamily="34" charset="0"/>
              </a:rPr>
              <a:t>Basic Training</a:t>
            </a:r>
            <a:endParaRPr lang="en-US" sz="3200" b="1" dirty="0">
              <a:solidFill>
                <a:srgbClr val="80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2CF4DC3-6E8B-4330-B7C9-4BDBE6F2A973}" type="slidenum">
              <a:rPr lang="en-US" smtClean="0"/>
              <a:pPr/>
              <a:t>8</a:t>
            </a:fld>
            <a:endParaRPr lang="en-US" smtClean="0"/>
          </a:p>
        </p:txBody>
      </p:sp>
      <p:pic>
        <p:nvPicPr>
          <p:cNvPr id="15363" name="Picture 9" descr="mi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2276475"/>
            <a:ext cx="385445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2071688"/>
            <a:ext cx="4667250" cy="4525962"/>
          </a:xfrm>
        </p:spPr>
        <p:txBody>
          <a:bodyPr/>
          <a:lstStyle/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Sharia Finance 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Analysis</a:t>
            </a: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Sharia 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Legality</a:t>
            </a: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Sharia 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Accounting</a:t>
            </a: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Sharia Service 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Excellent</a:t>
            </a: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Sharia Financial </a:t>
            </a:r>
            <a:r>
              <a:rPr lang="id-ID" sz="1600" b="1" dirty="0">
                <a:solidFill>
                  <a:srgbClr val="0000CC"/>
                </a:solidFill>
                <a:latin typeface="Verdana" pitchFamily="34" charset="0"/>
              </a:rPr>
              <a:t>Statement 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Analysis</a:t>
            </a: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dirty="0">
                <a:solidFill>
                  <a:srgbClr val="0000CC"/>
                </a:solidFill>
                <a:latin typeface="Verdana" pitchFamily="34" charset="0"/>
              </a:rPr>
              <a:t>Asset and Liabilities Management (ALMA)</a:t>
            </a:r>
            <a:endParaRPr lang="en-US" sz="1600" dirty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2000" b="1" dirty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en-US" sz="2000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marL="173038" indent="-173038" eaLnBrk="1" hangingPunct="1"/>
            <a:endParaRPr lang="en-US" sz="3200" dirty="0" smtClean="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-36513" y="877888"/>
            <a:ext cx="1258888" cy="360362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428625" y="6429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THE</a:t>
            </a:r>
            <a:r>
              <a:rPr lang="en-US" sz="2400" b="1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id-ID" sz="2400" b="1">
                <a:solidFill>
                  <a:schemeClr val="accent2"/>
                </a:solidFill>
                <a:latin typeface="Verdana" pitchFamily="34" charset="0"/>
              </a:rPr>
              <a:t>PROGRAMS</a:t>
            </a:r>
            <a:endParaRPr lang="en-US" sz="2400" b="1">
              <a:solidFill>
                <a:schemeClr val="tx2"/>
              </a:solidFill>
              <a:latin typeface="Verdana" pitchFamily="34" charset="0"/>
            </a:endParaRPr>
          </a:p>
          <a:p>
            <a:r>
              <a:rPr lang="en-US" sz="2400" b="1">
                <a:solidFill>
                  <a:schemeClr val="tx2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15367" name="Rectangle 3"/>
          <p:cNvSpPr txBox="1">
            <a:spLocks noChangeArrowheads="1"/>
          </p:cNvSpPr>
          <p:nvPr/>
        </p:nvSpPr>
        <p:spPr bwMode="auto">
          <a:xfrm>
            <a:off x="2700338" y="1268413"/>
            <a:ext cx="6107112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3038" indent="-173038" algn="r">
              <a:spcBef>
                <a:spcPct val="20000"/>
              </a:spcBef>
            </a:pPr>
            <a:r>
              <a:rPr lang="id-ID" sz="3200" b="1" dirty="0">
                <a:solidFill>
                  <a:srgbClr val="800000"/>
                </a:solidFill>
                <a:latin typeface="Verdana" pitchFamily="34" charset="0"/>
              </a:rPr>
              <a:t>Intermediate Training</a:t>
            </a:r>
            <a:endParaRPr lang="en-US" sz="3200" b="1" dirty="0">
              <a:solidFill>
                <a:srgbClr val="80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3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/>
      <p:bldP spid="153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DA7202E-6B05-4352-8A78-607B2333FB8C}" type="slidenum">
              <a:rPr lang="en-US" smtClean="0"/>
              <a:pPr/>
              <a:t>9</a:t>
            </a:fld>
            <a:endParaRPr lang="en-US" smtClean="0"/>
          </a:p>
        </p:txBody>
      </p:sp>
      <p:pic>
        <p:nvPicPr>
          <p:cNvPr id="16387" name="Picture 9" descr="mi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2276475"/>
            <a:ext cx="385445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2071688"/>
            <a:ext cx="4667250" cy="4525962"/>
          </a:xfrm>
        </p:spPr>
        <p:txBody>
          <a:bodyPr/>
          <a:lstStyle/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Risk Management </a:t>
            </a: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Internal 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Auditing</a:t>
            </a: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Sharia 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Treasury</a:t>
            </a: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Sharia 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Tax</a:t>
            </a: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dirty="0">
                <a:solidFill>
                  <a:srgbClr val="0000CC"/>
                </a:solidFill>
                <a:latin typeface="Verdana" pitchFamily="34" charset="0"/>
              </a:rPr>
              <a:t>Powning Gold “Rahn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”</a:t>
            </a: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dirty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Fund 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Manager</a:t>
            </a: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Finance Project and Sharia Loan </a:t>
            </a: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Syndication</a:t>
            </a:r>
          </a:p>
          <a:p>
            <a:pPr marL="173038" indent="-173038" eaLnBrk="1" hangingPunct="1">
              <a:buFont typeface="Wingdings" pitchFamily="2" charset="2"/>
              <a:buChar char="ü"/>
            </a:pPr>
            <a:endParaRPr lang="id-ID" sz="16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173038" indent="-173038" eaLnBrk="1" hangingPunct="1">
              <a:buFont typeface="Wingdings" pitchFamily="2" charset="2"/>
              <a:buChar char="ü"/>
            </a:pPr>
            <a:r>
              <a:rPr lang="id-ID" sz="1600" b="1" dirty="0" smtClean="0">
                <a:solidFill>
                  <a:srgbClr val="0000CC"/>
                </a:solidFill>
                <a:latin typeface="Verdana" pitchFamily="34" charset="0"/>
              </a:rPr>
              <a:t>Initial Public Offering</a:t>
            </a:r>
          </a:p>
          <a:p>
            <a:pPr marL="173038" indent="-173038" eaLnBrk="1" hangingPunct="1">
              <a:buFontTx/>
              <a:buNone/>
            </a:pPr>
            <a:endParaRPr lang="en-US" sz="2000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marL="173038" indent="-173038" eaLnBrk="1" hangingPunct="1"/>
            <a:endParaRPr lang="en-US" sz="3200" dirty="0" smtClean="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6389" name="Rectangle 7"/>
          <p:cNvSpPr>
            <a:spLocks noChangeArrowheads="1"/>
          </p:cNvSpPr>
          <p:nvPr/>
        </p:nvSpPr>
        <p:spPr bwMode="auto">
          <a:xfrm>
            <a:off x="-36513" y="877888"/>
            <a:ext cx="1258888" cy="360362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sp>
        <p:nvSpPr>
          <p:cNvPr id="16390" name="Rectangle 8"/>
          <p:cNvSpPr>
            <a:spLocks noChangeArrowheads="1"/>
          </p:cNvSpPr>
          <p:nvPr/>
        </p:nvSpPr>
        <p:spPr bwMode="auto">
          <a:xfrm>
            <a:off x="428625" y="6429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THE</a:t>
            </a:r>
            <a:r>
              <a:rPr lang="en-US" sz="2400" b="1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id-ID" sz="2400" b="1">
                <a:solidFill>
                  <a:schemeClr val="accent2"/>
                </a:solidFill>
                <a:latin typeface="Verdana" pitchFamily="34" charset="0"/>
              </a:rPr>
              <a:t>PROGRAMS</a:t>
            </a:r>
            <a:endParaRPr lang="en-US" sz="2400" b="1">
              <a:solidFill>
                <a:schemeClr val="tx2"/>
              </a:solidFill>
              <a:latin typeface="Verdana" pitchFamily="34" charset="0"/>
            </a:endParaRPr>
          </a:p>
          <a:p>
            <a:r>
              <a:rPr lang="en-US" sz="2400" b="1">
                <a:solidFill>
                  <a:schemeClr val="tx2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16391" name="Rectangle 3"/>
          <p:cNvSpPr txBox="1">
            <a:spLocks noChangeArrowheads="1"/>
          </p:cNvSpPr>
          <p:nvPr/>
        </p:nvSpPr>
        <p:spPr bwMode="auto">
          <a:xfrm>
            <a:off x="4543425" y="1268413"/>
            <a:ext cx="4264025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3038" indent="-173038" algn="r">
              <a:spcBef>
                <a:spcPct val="20000"/>
              </a:spcBef>
            </a:pPr>
            <a:r>
              <a:rPr lang="id-ID" sz="3200" b="1">
                <a:solidFill>
                  <a:srgbClr val="800000"/>
                </a:solidFill>
                <a:latin typeface="Verdana" pitchFamily="34" charset="0"/>
              </a:rPr>
              <a:t>Advance Training</a:t>
            </a:r>
            <a:endParaRPr lang="en-US" sz="3200" b="1">
              <a:solidFill>
                <a:srgbClr val="80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63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638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638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/>
      <p:bldP spid="16391" grpId="0"/>
    </p:bldLst>
  </p:timing>
</p:sld>
</file>

<file path=ppt/theme/theme1.xml><?xml version="1.0" encoding="utf-8"?>
<a:theme xmlns:a="http://schemas.openxmlformats.org/drawingml/2006/main" name="2007.09.17 Training Proposal BNI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Tahoma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2007.09.17 Training Proposal BNI</Template>
  <TotalTime>920</TotalTime>
  <Words>420</Words>
  <Application>Microsoft Office PowerPoint</Application>
  <PresentationFormat>On-screen Show (4:3)</PresentationFormat>
  <Paragraphs>156</Paragraphs>
  <Slides>14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2007.09.17 Training Proposal BNI</vt:lpstr>
      <vt:lpstr>CorelDRAW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Dedi Wibowo</dc:creator>
  <cp:lastModifiedBy>BATASA TAZKIA</cp:lastModifiedBy>
  <cp:revision>43</cp:revision>
  <dcterms:created xsi:type="dcterms:W3CDTF">2007-09-17T08:21:48Z</dcterms:created>
  <dcterms:modified xsi:type="dcterms:W3CDTF">2016-08-08T05:27:41Z</dcterms:modified>
</cp:coreProperties>
</file>